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1500" r:id="rId2"/>
    <p:sldId id="672" r:id="rId3"/>
    <p:sldId id="673" r:id="rId4"/>
    <p:sldId id="674" r:id="rId5"/>
    <p:sldId id="675" r:id="rId6"/>
    <p:sldId id="676" r:id="rId7"/>
    <p:sldId id="677" r:id="rId8"/>
    <p:sldId id="678" r:id="rId9"/>
    <p:sldId id="679" r:id="rId10"/>
    <p:sldId id="681" r:id="rId11"/>
    <p:sldId id="682" r:id="rId12"/>
    <p:sldId id="683" r:id="rId13"/>
    <p:sldId id="1503" r:id="rId14"/>
    <p:sldId id="1504" r:id="rId15"/>
    <p:sldId id="1505" r:id="rId16"/>
    <p:sldId id="1507" r:id="rId17"/>
    <p:sldId id="1506" r:id="rId18"/>
    <p:sldId id="1508" r:id="rId19"/>
    <p:sldId id="686" r:id="rId20"/>
    <p:sldId id="687" r:id="rId21"/>
    <p:sldId id="688" r:id="rId22"/>
    <p:sldId id="689" r:id="rId23"/>
    <p:sldId id="690" r:id="rId24"/>
    <p:sldId id="691" r:id="rId25"/>
    <p:sldId id="692" r:id="rId26"/>
    <p:sldId id="693" r:id="rId27"/>
    <p:sldId id="694" r:id="rId28"/>
    <p:sldId id="695" r:id="rId29"/>
    <p:sldId id="696" r:id="rId30"/>
    <p:sldId id="697" r:id="rId31"/>
    <p:sldId id="698" r:id="rId32"/>
    <p:sldId id="699" r:id="rId33"/>
    <p:sldId id="700" r:id="rId34"/>
    <p:sldId id="701" r:id="rId35"/>
    <p:sldId id="703" r:id="rId36"/>
    <p:sldId id="709" r:id="rId37"/>
    <p:sldId id="702" r:id="rId38"/>
    <p:sldId id="704" r:id="rId39"/>
    <p:sldId id="705" r:id="rId40"/>
    <p:sldId id="706" r:id="rId41"/>
    <p:sldId id="707" r:id="rId42"/>
    <p:sldId id="708" r:id="rId43"/>
    <p:sldId id="710" r:id="rId44"/>
    <p:sldId id="713" r:id="rId45"/>
    <p:sldId id="711" r:id="rId46"/>
    <p:sldId id="714" r:id="rId47"/>
    <p:sldId id="715" r:id="rId48"/>
    <p:sldId id="716" r:id="rId49"/>
    <p:sldId id="718" r:id="rId50"/>
    <p:sldId id="719" r:id="rId51"/>
    <p:sldId id="720" r:id="rId52"/>
    <p:sldId id="721" r:id="rId53"/>
    <p:sldId id="722" r:id="rId54"/>
    <p:sldId id="723" r:id="rId55"/>
    <p:sldId id="725" r:id="rId56"/>
    <p:sldId id="726" r:id="rId57"/>
    <p:sldId id="775" r:id="rId58"/>
    <p:sldId id="729" r:id="rId59"/>
    <p:sldId id="731" r:id="rId60"/>
    <p:sldId id="732" r:id="rId61"/>
    <p:sldId id="733" r:id="rId62"/>
    <p:sldId id="728" r:id="rId63"/>
    <p:sldId id="730" r:id="rId64"/>
    <p:sldId id="734" r:id="rId65"/>
    <p:sldId id="735" r:id="rId66"/>
    <p:sldId id="736" r:id="rId67"/>
    <p:sldId id="737" r:id="rId68"/>
    <p:sldId id="738" r:id="rId69"/>
    <p:sldId id="739" r:id="rId70"/>
    <p:sldId id="778" r:id="rId71"/>
    <p:sldId id="741" r:id="rId72"/>
    <p:sldId id="779" r:id="rId73"/>
    <p:sldId id="780" r:id="rId74"/>
    <p:sldId id="781" r:id="rId75"/>
    <p:sldId id="784" r:id="rId76"/>
    <p:sldId id="743" r:id="rId77"/>
    <p:sldId id="744" r:id="rId78"/>
    <p:sldId id="745" r:id="rId79"/>
    <p:sldId id="746" r:id="rId80"/>
    <p:sldId id="747" r:id="rId81"/>
    <p:sldId id="748" r:id="rId82"/>
    <p:sldId id="786" r:id="rId83"/>
    <p:sldId id="750" r:id="rId84"/>
    <p:sldId id="752" r:id="rId85"/>
    <p:sldId id="753" r:id="rId86"/>
    <p:sldId id="754" r:id="rId87"/>
    <p:sldId id="755" r:id="rId88"/>
    <p:sldId id="751" r:id="rId89"/>
    <p:sldId id="791" r:id="rId90"/>
    <p:sldId id="758" r:id="rId91"/>
    <p:sldId id="759" r:id="rId92"/>
    <p:sldId id="760" r:id="rId93"/>
    <p:sldId id="761" r:id="rId94"/>
    <p:sldId id="762" r:id="rId95"/>
    <p:sldId id="763" r:id="rId96"/>
    <p:sldId id="764" r:id="rId97"/>
    <p:sldId id="765" r:id="rId98"/>
    <p:sldId id="766" r:id="rId99"/>
    <p:sldId id="1509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4B97D-E788-49AB-9118-9D9A3950FE6A}" type="datetimeFigureOut">
              <a:rPr lang="en-US" smtClean="0"/>
              <a:t>1/23/25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31E3AA-DC75-4F62-BD59-12ED0452C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32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F9945F-689C-5141-B374-59438E7A360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1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4FECA-87FD-C49C-4F0D-C4A71EED7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1EAE78-3F94-E554-A6CD-9963E60C2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A36A1-5423-04B7-70D5-F9D9A2A1F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9F81-EE78-4A4E-A457-6565167266E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1E43B-6C7A-804F-2822-F375B5E93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EB2C5-BE1D-401A-0A36-387F88C4C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E03B-39BF-4289-A366-3B6319F38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38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AF2F4-CADB-1E38-7EA5-EA5D736E4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9AA7AD-1AA7-C699-BB90-4ECC8857B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DC751-9EB4-C83C-0CF3-D14159403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9F81-EE78-4A4E-A457-6565167266E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1493B-80A4-334F-6325-258FA8AD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A916C-2758-CD93-F758-34C0A342F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E03B-39BF-4289-A366-3B6319F38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02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7E5583-3AC3-6A89-DD34-B13070A18B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513B4-A139-F654-4A6E-A6078D1F8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101F7-2DE7-93E0-2C8D-9AE42EA67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9F81-EE78-4A4E-A457-6565167266E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8126A-8AF5-20F6-3E9D-BBD050D0B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42249-AE10-884D-44A4-7827E2C85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E03B-39BF-4289-A366-3B6319F38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73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09141-6ED7-2BC0-7BEA-E27C16DB8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9B34A-3288-04DC-9752-FC321B526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5BDB2-26EC-20A2-9C2E-BB636AD82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9F81-EE78-4A4E-A457-6565167266E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B60C2-58E4-B4F7-5243-57EC597CB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614F7-6E21-2BE6-9820-120431011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E03B-39BF-4289-A366-3B6319F38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75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3BF79-A485-8288-7C80-07A9306BA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35236-035F-D127-A515-8597A1E58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C055D-B6BC-1943-1D66-61D098D9D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9F81-EE78-4A4E-A457-6565167266E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22636-68F5-2283-2BF5-35F332C23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AC67C-5100-84CF-5EBB-C5A265E06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E03B-39BF-4289-A366-3B6319F38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30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0A231-E89F-29F7-6731-7250D6D3D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F0651-39FB-2E19-80EB-DFB4008338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5323F-EFC3-D48F-5F1A-EFBC75038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23725-005E-F98C-2EA2-DFA12E3D7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9F81-EE78-4A4E-A457-6565167266E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4A39A-4ABC-B8C0-809E-3C7EF6EE3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2B838-0E71-B787-22A5-96A3C636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E03B-39BF-4289-A366-3B6319F38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93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5ED49-CF3A-8ED1-B9BC-BFA251B7F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0D620-69DC-CF59-40E1-F0F005C7C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D9038-396D-F8E6-4D62-D0649D3F7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843CD-3219-544D-513D-2C072FE280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073061-24F7-BAC6-995A-72AC03A922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09F4D7-A01F-398F-F433-2CAE913DB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9F81-EE78-4A4E-A457-6565167266E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CD33CF-CEE2-0C74-ECA8-EBFFD23B1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15FA02-E906-4C20-71B6-5197482F4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E03B-39BF-4289-A366-3B6319F38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80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539D-AFB6-74CC-389A-9A91910F6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7AE4E5-0F35-AFBD-D774-71A408E77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9F81-EE78-4A4E-A457-6565167266E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7F54F8-D623-4542-B90D-7F5D46E7C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2BE8F-8646-16C6-A3D9-F7AA8BE87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E03B-39BF-4289-A366-3B6319F38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58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0DDA9F-1138-DD90-1509-E9277ADDA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9F81-EE78-4A4E-A457-6565167266E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97FC3E-3446-F830-3690-7C01B3769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AFB46-DB9C-725B-F689-9AABBBF2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E03B-39BF-4289-A366-3B6319F38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41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51E02-6B0B-35C3-DCBF-7AE719B63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E9741-A23A-1B80-B808-412CC42E1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F9176-BF4C-B450-DE44-380CC3660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9DED5-732E-3F12-292A-D5E15C6EB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9F81-EE78-4A4E-A457-6565167266E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A7B688-7C66-13CF-2174-3B282284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68EBC-E866-3E6E-F44C-87F6D88EE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E03B-39BF-4289-A366-3B6319F38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09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8583-DC5C-EDF1-E026-3A322F030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FBC08-6A13-D262-23D7-8E57FD779D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26819-C94F-EE69-8AA5-70425271A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CB5D4E-D579-E1D4-E29D-BD996608F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E9F81-EE78-4A4E-A457-6565167266E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B8764-E8BE-637E-ECBC-02EC3C04E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74265-0169-9A57-1C40-FB06E50F8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CE03B-39BF-4289-A366-3B6319F38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87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0A34A7-9B12-B0C4-7DC3-DAAD417FB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4AB15-FA9A-8B59-D519-7ABCB0480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54643-7BA4-AE41-7CCB-0F38BC1FBF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E9F81-EE78-4A4E-A457-6565167266EE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28ADB-5247-C412-166D-298D5A630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94AA4-807A-7F77-B253-23F07FE885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CE03B-39BF-4289-A366-3B6319F38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33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.rust-lang.org/std/vec/struct.Vec.html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.rust-lang.org/std/iter/trait.Iterator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F835D-CE1F-BA43-949B-954F3830C4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CS 551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57B70-C3CD-0E47-AC9B-474BD81AEE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/>
              <a:t>Spring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8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EB8F0-6824-0440-8C02-A8ED5BAAC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36DBB-8127-354E-9474-245A357A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DB90-06DD-474D-8384-E1E6369B8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-22486"/>
            <a:ext cx="10972800" cy="688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9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EB8F0-6824-0440-8C02-A8ED5BAAC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36DBB-8127-354E-9474-245A357A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DB90-06DD-474D-8384-E1E6369B8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-22486"/>
            <a:ext cx="10972800" cy="6880486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F2677792-E65E-7540-9980-B8528AD6FCC0}"/>
              </a:ext>
            </a:extLst>
          </p:cNvPr>
          <p:cNvSpPr/>
          <p:nvPr/>
        </p:nvSpPr>
        <p:spPr>
          <a:xfrm>
            <a:off x="4904509" y="3629891"/>
            <a:ext cx="5403273" cy="2729345"/>
          </a:xfrm>
          <a:prstGeom prst="wedgeRoundRectCallout">
            <a:avLst>
              <a:gd name="adj1" fmla="val -320"/>
              <a:gd name="adj2" fmla="val -61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Making these strings instead of &amp;str means that they are heap allocated and subject to ownerships rules</a:t>
            </a:r>
          </a:p>
        </p:txBody>
      </p:sp>
    </p:spTree>
    <p:extLst>
      <p:ext uri="{BB962C8B-B14F-4D97-AF65-F5344CB8AC3E}">
        <p14:creationId xmlns:p14="http://schemas.microsoft.com/office/powerpoint/2010/main" val="2055507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EB8F0-6824-0440-8C02-A8ED5BAAC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36DBB-8127-354E-9474-245A357A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DB90-06DD-474D-8384-E1E6369B8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-22486"/>
            <a:ext cx="10972800" cy="6880486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F2677792-E65E-7540-9980-B8528AD6FCC0}"/>
              </a:ext>
            </a:extLst>
          </p:cNvPr>
          <p:cNvSpPr/>
          <p:nvPr/>
        </p:nvSpPr>
        <p:spPr>
          <a:xfrm>
            <a:off x="4904509" y="3629891"/>
            <a:ext cx="5403273" cy="2729345"/>
          </a:xfrm>
          <a:prstGeom prst="wedgeRoundRectCallout">
            <a:avLst>
              <a:gd name="adj1" fmla="val -320"/>
              <a:gd name="adj2" fmla="val -61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a deliberate choice, which ensures that instances of the struct will own the data and never a possibly invalid reference</a:t>
            </a:r>
          </a:p>
        </p:txBody>
      </p:sp>
    </p:spTree>
    <p:extLst>
      <p:ext uri="{BB962C8B-B14F-4D97-AF65-F5344CB8AC3E}">
        <p14:creationId xmlns:p14="http://schemas.microsoft.com/office/powerpoint/2010/main" val="3183173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EB8F0-6824-0440-8C02-A8ED5BAAC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36DBB-8127-354E-9474-245A357A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DB90-06DD-474D-8384-E1E6369B8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-22486"/>
            <a:ext cx="10972800" cy="6880486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F2677792-E65E-7540-9980-B8528AD6FCC0}"/>
              </a:ext>
            </a:extLst>
          </p:cNvPr>
          <p:cNvSpPr/>
          <p:nvPr/>
        </p:nvSpPr>
        <p:spPr>
          <a:xfrm>
            <a:off x="4904509" y="3629891"/>
            <a:ext cx="5403273" cy="2729345"/>
          </a:xfrm>
          <a:prstGeom prst="wedgeRoundRectCallout">
            <a:avLst>
              <a:gd name="adj1" fmla="val -320"/>
              <a:gd name="adj2" fmla="val -61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This is a deliberate choice, which ensures that instances of the struct will own the data and never a possibly invalid reference</a:t>
            </a:r>
          </a:p>
        </p:txBody>
      </p:sp>
      <p:sp>
        <p:nvSpPr>
          <p:cNvPr id="6" name="Explosion: 14 Points 5">
            <a:extLst>
              <a:ext uri="{FF2B5EF4-FFF2-40B4-BE49-F238E27FC236}">
                <a16:creationId xmlns:a16="http://schemas.microsoft.com/office/drawing/2014/main" id="{1F6D7D6A-6C52-46C3-A4A8-6B0DBC7B51E0}"/>
              </a:ext>
            </a:extLst>
          </p:cNvPr>
          <p:cNvSpPr/>
          <p:nvPr/>
        </p:nvSpPr>
        <p:spPr>
          <a:xfrm>
            <a:off x="400514" y="-258907"/>
            <a:ext cx="5403273" cy="4351338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Lifetimes…</a:t>
            </a:r>
          </a:p>
          <a:p>
            <a:pPr algn="ctr"/>
            <a:r>
              <a:rPr lang="en-US" sz="2400" dirty="0"/>
              <a:t>We will hit it later, but we </a:t>
            </a:r>
            <a:r>
              <a:rPr lang="en-US" sz="2400" dirty="0" err="1"/>
              <a:t>gotta</a:t>
            </a:r>
            <a:r>
              <a:rPr lang="en-US" sz="2400" dirty="0"/>
              <a:t> cover the basics first.</a:t>
            </a:r>
          </a:p>
        </p:txBody>
      </p:sp>
    </p:spTree>
    <p:extLst>
      <p:ext uri="{BB962C8B-B14F-4D97-AF65-F5344CB8AC3E}">
        <p14:creationId xmlns:p14="http://schemas.microsoft.com/office/powerpoint/2010/main" val="1708487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63E87-3A9D-4B42-AAF7-18543D63F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&amp;str?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61264-847A-4EC0-9D69-BE5A8D0E2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the Strings to &amp;str</a:t>
            </a:r>
          </a:p>
          <a:p>
            <a:endParaRPr lang="en-US" dirty="0"/>
          </a:p>
          <a:p>
            <a:r>
              <a:rPr lang="en-US" dirty="0"/>
              <a:t>Welcome to lifetimes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91996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A53FB-7AF7-B75E-6CE8-F551D14E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05579-98E2-37AD-2EAC-73FA59D93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you a way to have certain </a:t>
            </a:r>
            <a:r>
              <a:rPr lang="en-US" b="1" i="1" dirty="0"/>
              <a:t>variants</a:t>
            </a:r>
            <a:endParaRPr lang="en-US" dirty="0"/>
          </a:p>
          <a:p>
            <a:r>
              <a:rPr lang="en-US" dirty="0"/>
              <a:t>What’s a variant?</a:t>
            </a:r>
          </a:p>
          <a:p>
            <a:pPr lvl="1"/>
            <a:r>
              <a:rPr lang="en-US" dirty="0"/>
              <a:t>A value that is one of a </a:t>
            </a:r>
            <a:r>
              <a:rPr lang="en-US" b="1" i="1" dirty="0"/>
              <a:t>defined set </a:t>
            </a:r>
            <a:r>
              <a:rPr lang="en-US" dirty="0"/>
              <a:t>of values</a:t>
            </a:r>
          </a:p>
          <a:p>
            <a:r>
              <a:rPr lang="en-US" dirty="0"/>
              <a:t>What kind of situations does this make sense?</a:t>
            </a:r>
          </a:p>
          <a:p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021365C-3D4F-A222-A92C-47FB806E6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716" y="3912124"/>
            <a:ext cx="5120567" cy="267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6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E17D5-DE02-A478-DD3E-55672E65E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D573A-0372-2158-6CA8-3438B7427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 err="1"/>
              <a:t>enum</a:t>
            </a:r>
            <a:r>
              <a:rPr lang="en-US" dirty="0"/>
              <a:t> variant can contain data!</a:t>
            </a:r>
          </a:p>
          <a:p>
            <a:r>
              <a:rPr lang="en-US" dirty="0"/>
              <a:t>Super relevant!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453CED8D-EB94-B4C7-173A-C428E2325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661" y="2960016"/>
            <a:ext cx="6008677" cy="314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3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A230-FA30-3258-DF67-82308AE8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1EBFB91-65A7-A665-69AD-6CF548E29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31" y="0"/>
            <a:ext cx="8299937" cy="6858000"/>
          </a:xfrm>
        </p:spPr>
      </p:pic>
    </p:spTree>
    <p:extLst>
      <p:ext uri="{BB962C8B-B14F-4D97-AF65-F5344CB8AC3E}">
        <p14:creationId xmlns:p14="http://schemas.microsoft.com/office/powerpoint/2010/main" val="297649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F103-1E10-7C26-D9E3-9430D9EA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9EE50D2-F5A7-9045-A0A2-8E0DF9F7E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99" y="365125"/>
            <a:ext cx="11312001" cy="5884600"/>
          </a:xfrm>
        </p:spPr>
      </p:pic>
    </p:spTree>
    <p:extLst>
      <p:ext uri="{BB962C8B-B14F-4D97-AF65-F5344CB8AC3E}">
        <p14:creationId xmlns:p14="http://schemas.microsoft.com/office/powerpoint/2010/main" val="627341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9E4A-E5BC-AF44-BAD9-16EFA12CF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10D39-3BAC-354A-82BC-867275CBF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926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EB8F0-6824-0440-8C02-A8ED5BAAC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36DBB-8127-354E-9474-245A357A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DB90-06DD-474D-8384-E1E6369B8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-22486"/>
            <a:ext cx="10972800" cy="688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73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02281-476F-7649-A7B0-CBCB0EAA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Vec</a:t>
            </a:r>
            <a:r>
              <a:rPr lang="en-US" dirty="0"/>
              <a:t>&lt;T&gt;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A2C48-9518-4B48-B1C3-BB75C82D0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Probably the most commonly used collection type</a:t>
            </a:r>
          </a:p>
          <a:p>
            <a:endParaRPr lang="en-US" dirty="0"/>
          </a:p>
          <a:p>
            <a:r>
              <a:rPr lang="en-US" dirty="0"/>
              <a:t>Gives you basic </a:t>
            </a:r>
            <a:r>
              <a:rPr lang="en-US" i="1" dirty="0"/>
              <a:t>list</a:t>
            </a:r>
            <a:r>
              <a:rPr lang="en-US" dirty="0"/>
              <a:t> behavior</a:t>
            </a:r>
          </a:p>
          <a:p>
            <a:pPr lvl="1"/>
            <a:r>
              <a:rPr lang="en-US" dirty="0"/>
              <a:t>Growable</a:t>
            </a:r>
          </a:p>
          <a:p>
            <a:pPr lvl="1"/>
            <a:r>
              <a:rPr lang="en-US" dirty="0"/>
              <a:t>On the heap</a:t>
            </a:r>
          </a:p>
          <a:p>
            <a:endParaRPr lang="en-US" dirty="0"/>
          </a:p>
          <a:p>
            <a:r>
              <a:rPr lang="en-US" dirty="0"/>
              <a:t>Can only store values of a single type T</a:t>
            </a:r>
          </a:p>
        </p:txBody>
      </p:sp>
    </p:spTree>
    <p:extLst>
      <p:ext uri="{BB962C8B-B14F-4D97-AF65-F5344CB8AC3E}">
        <p14:creationId xmlns:p14="http://schemas.microsoft.com/office/powerpoint/2010/main" val="515228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02281-476F-7649-A7B0-CBCB0EAA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Vec</a:t>
            </a:r>
            <a:r>
              <a:rPr lang="en-US" dirty="0"/>
              <a:t>&lt;T&gt;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A2C48-9518-4B48-B1C3-BB75C82D0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Probably the most commonly used collection type</a:t>
            </a:r>
          </a:p>
          <a:p>
            <a:endParaRPr lang="en-US" dirty="0"/>
          </a:p>
          <a:p>
            <a:r>
              <a:rPr lang="en-US" dirty="0"/>
              <a:t>Gives you basic </a:t>
            </a:r>
            <a:r>
              <a:rPr lang="en-US" i="1" dirty="0"/>
              <a:t>list</a:t>
            </a:r>
            <a:r>
              <a:rPr lang="en-US" dirty="0"/>
              <a:t> behavior</a:t>
            </a:r>
          </a:p>
          <a:p>
            <a:pPr lvl="1"/>
            <a:r>
              <a:rPr lang="en-US" dirty="0"/>
              <a:t>Growable</a:t>
            </a:r>
          </a:p>
          <a:p>
            <a:pPr lvl="1"/>
            <a:r>
              <a:rPr lang="en-US"/>
              <a:t>On the heap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only store values of a single type T</a:t>
            </a:r>
          </a:p>
        </p:txBody>
      </p:sp>
      <p:sp>
        <p:nvSpPr>
          <p:cNvPr id="4" name="Explosion 2 3">
            <a:extLst>
              <a:ext uri="{FF2B5EF4-FFF2-40B4-BE49-F238E27FC236}">
                <a16:creationId xmlns:a16="http://schemas.microsoft.com/office/drawing/2014/main" id="{557C9274-93FB-B548-9CA7-D8F189C50FB3}"/>
              </a:ext>
            </a:extLst>
          </p:cNvPr>
          <p:cNvSpPr/>
          <p:nvPr/>
        </p:nvSpPr>
        <p:spPr>
          <a:xfrm>
            <a:off x="7038108" y="2216727"/>
            <a:ext cx="4890655" cy="4276148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Why not just an array?</a:t>
            </a:r>
          </a:p>
        </p:txBody>
      </p:sp>
    </p:spTree>
    <p:extLst>
      <p:ext uri="{BB962C8B-B14F-4D97-AF65-F5344CB8AC3E}">
        <p14:creationId xmlns:p14="http://schemas.microsoft.com/office/powerpoint/2010/main" val="1988602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02281-476F-7649-A7B0-CBCB0EAA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Vec</a:t>
            </a:r>
            <a:r>
              <a:rPr lang="en-US" dirty="0"/>
              <a:t>&lt;T&gt;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A2C48-9518-4B48-B1C3-BB75C82D0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Probably the most commonly used collection type</a:t>
            </a:r>
          </a:p>
          <a:p>
            <a:endParaRPr lang="en-US" dirty="0"/>
          </a:p>
          <a:p>
            <a:r>
              <a:rPr lang="en-US" dirty="0"/>
              <a:t>Gives you basic </a:t>
            </a:r>
            <a:r>
              <a:rPr lang="en-US" i="1" dirty="0"/>
              <a:t>list</a:t>
            </a:r>
            <a:r>
              <a:rPr lang="en-US" dirty="0"/>
              <a:t> behavior</a:t>
            </a:r>
          </a:p>
          <a:p>
            <a:pPr lvl="1"/>
            <a:r>
              <a:rPr lang="en-US" dirty="0"/>
              <a:t>Growable</a:t>
            </a:r>
          </a:p>
          <a:p>
            <a:pPr lvl="1"/>
            <a:r>
              <a:rPr lang="en-US"/>
              <a:t>On the heap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only store values of a single type T</a:t>
            </a:r>
          </a:p>
        </p:txBody>
      </p:sp>
      <p:sp>
        <p:nvSpPr>
          <p:cNvPr id="4" name="Explosion 2 3">
            <a:extLst>
              <a:ext uri="{FF2B5EF4-FFF2-40B4-BE49-F238E27FC236}">
                <a16:creationId xmlns:a16="http://schemas.microsoft.com/office/drawing/2014/main" id="{557C9274-93FB-B548-9CA7-D8F189C50FB3}"/>
              </a:ext>
            </a:extLst>
          </p:cNvPr>
          <p:cNvSpPr/>
          <p:nvPr/>
        </p:nvSpPr>
        <p:spPr>
          <a:xfrm>
            <a:off x="6456219" y="1736580"/>
            <a:ext cx="5735781" cy="4276148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Array size has to be known when it’s created</a:t>
            </a:r>
          </a:p>
        </p:txBody>
      </p:sp>
    </p:spTree>
    <p:extLst>
      <p:ext uri="{BB962C8B-B14F-4D97-AF65-F5344CB8AC3E}">
        <p14:creationId xmlns:p14="http://schemas.microsoft.com/office/powerpoint/2010/main" val="2962019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6A7A-26BE-504C-8557-C981CAC6C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95381-15CB-534A-8F36-F752DAC20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8AE0F-F5AB-0543-8253-5F96C2E1E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696" y="0"/>
            <a:ext cx="12291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73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6A7A-26BE-504C-8557-C981CAC6C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95381-15CB-534A-8F36-F752DAC20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8AE0F-F5AB-0543-8253-5F96C2E1E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696" y="0"/>
            <a:ext cx="12291392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A97BE0B-46D8-4C4E-A852-1945110E1B00}"/>
              </a:ext>
            </a:extLst>
          </p:cNvPr>
          <p:cNvSpPr/>
          <p:nvPr/>
        </p:nvSpPr>
        <p:spPr>
          <a:xfrm>
            <a:off x="2895599" y="2831451"/>
            <a:ext cx="5403273" cy="2729345"/>
          </a:xfrm>
          <a:prstGeom prst="wedgeRoundRectCallout">
            <a:avLst>
              <a:gd name="adj1" fmla="val -320"/>
              <a:gd name="adj2" fmla="val -61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Here we are defining the type T that this vector will contain.</a:t>
            </a:r>
          </a:p>
        </p:txBody>
      </p:sp>
    </p:spTree>
    <p:extLst>
      <p:ext uri="{BB962C8B-B14F-4D97-AF65-F5344CB8AC3E}">
        <p14:creationId xmlns:p14="http://schemas.microsoft.com/office/powerpoint/2010/main" val="257665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6A7A-26BE-504C-8557-C981CAC6C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95381-15CB-534A-8F36-F752DAC20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8AE0F-F5AB-0543-8253-5F96C2E1E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696" y="0"/>
            <a:ext cx="12291392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A97BE0B-46D8-4C4E-A852-1945110E1B00}"/>
              </a:ext>
            </a:extLst>
          </p:cNvPr>
          <p:cNvSpPr/>
          <p:nvPr/>
        </p:nvSpPr>
        <p:spPr>
          <a:xfrm>
            <a:off x="6276108" y="2867783"/>
            <a:ext cx="3893127" cy="2267022"/>
          </a:xfrm>
          <a:prstGeom prst="wedgeRoundRectCallout">
            <a:avLst>
              <a:gd name="adj1" fmla="val -320"/>
              <a:gd name="adj2" fmla="val -61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Then we simply call the new function associated with the </a:t>
            </a:r>
            <a:r>
              <a:rPr lang="en-US" sz="3200" dirty="0" err="1"/>
              <a:t>Vec</a:t>
            </a:r>
            <a:r>
              <a:rPr lang="en-US" sz="3200" dirty="0"/>
              <a:t> type</a:t>
            </a:r>
          </a:p>
        </p:txBody>
      </p:sp>
    </p:spTree>
    <p:extLst>
      <p:ext uri="{BB962C8B-B14F-4D97-AF65-F5344CB8AC3E}">
        <p14:creationId xmlns:p14="http://schemas.microsoft.com/office/powerpoint/2010/main" val="472515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6A7A-26BE-504C-8557-C981CAC6C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95381-15CB-534A-8F36-F752DAC20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8AE0F-F5AB-0543-8253-5F96C2E1E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696" y="0"/>
            <a:ext cx="12291392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A97BE0B-46D8-4C4E-A852-1945110E1B00}"/>
              </a:ext>
            </a:extLst>
          </p:cNvPr>
          <p:cNvSpPr/>
          <p:nvPr/>
        </p:nvSpPr>
        <p:spPr>
          <a:xfrm>
            <a:off x="4149436" y="557177"/>
            <a:ext cx="3893127" cy="2267022"/>
          </a:xfrm>
          <a:prstGeom prst="wedgeRoundRectCallout">
            <a:avLst>
              <a:gd name="adj1" fmla="val 86513"/>
              <a:gd name="adj2" fmla="val 615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Vec</a:t>
            </a:r>
            <a:r>
              <a:rPr lang="en-US" sz="3200" dirty="0"/>
              <a:t> has a variety of methods defined on it. The typical stuff you might expect</a:t>
            </a:r>
          </a:p>
        </p:txBody>
      </p:sp>
    </p:spTree>
    <p:extLst>
      <p:ext uri="{BB962C8B-B14F-4D97-AF65-F5344CB8AC3E}">
        <p14:creationId xmlns:p14="http://schemas.microsoft.com/office/powerpoint/2010/main" val="1525847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6A7A-26BE-504C-8557-C981CAC6C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95381-15CB-534A-8F36-F752DAC20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8AE0F-F5AB-0543-8253-5F96C2E1E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696" y="0"/>
            <a:ext cx="12291392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A97BE0B-46D8-4C4E-A852-1945110E1B00}"/>
              </a:ext>
            </a:extLst>
          </p:cNvPr>
          <p:cNvSpPr/>
          <p:nvPr/>
        </p:nvSpPr>
        <p:spPr>
          <a:xfrm>
            <a:off x="2895601" y="1825625"/>
            <a:ext cx="5008418" cy="2267022"/>
          </a:xfrm>
          <a:prstGeom prst="wedgeRoundRectCallout">
            <a:avLst>
              <a:gd name="adj1" fmla="val 24272"/>
              <a:gd name="adj2" fmla="val 63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can use the debug formatter to get a decent ”internal representation” of an instance</a:t>
            </a:r>
          </a:p>
        </p:txBody>
      </p:sp>
    </p:spTree>
    <p:extLst>
      <p:ext uri="{BB962C8B-B14F-4D97-AF65-F5344CB8AC3E}">
        <p14:creationId xmlns:p14="http://schemas.microsoft.com/office/powerpoint/2010/main" val="2130671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6A7A-26BE-504C-8557-C981CAC6C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A52C81-D28B-664A-B99F-DB349A6AF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8000" y="3772694"/>
            <a:ext cx="1016000" cy="4572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48AE0F-F5AB-0543-8253-5F96C2E1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91392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A97BE0B-46D8-4C4E-A852-1945110E1B00}"/>
              </a:ext>
            </a:extLst>
          </p:cNvPr>
          <p:cNvSpPr/>
          <p:nvPr/>
        </p:nvSpPr>
        <p:spPr>
          <a:xfrm>
            <a:off x="2895601" y="1825625"/>
            <a:ext cx="5008418" cy="2267022"/>
          </a:xfrm>
          <a:prstGeom prst="wedgeRoundRectCallout">
            <a:avLst>
              <a:gd name="adj1" fmla="val 24272"/>
              <a:gd name="adj2" fmla="val 63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can use the debug formatter to get a decent ”internal representation” of an instance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89287-2AB5-D54C-A97F-EBC27A3A8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273" y="4946073"/>
            <a:ext cx="4248727" cy="191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00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953A5-9326-5A4C-B2B0-C5C594306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Vec</a:t>
            </a:r>
            <a:r>
              <a:rPr lang="en-US" dirty="0"/>
              <a:t>&lt;T&gt;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D8057-875B-F64F-80CA-5D80C7881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Vecs</a:t>
            </a:r>
            <a:r>
              <a:rPr lang="en-US" dirty="0"/>
              <a:t> can grow</a:t>
            </a:r>
          </a:p>
          <a:p>
            <a:endParaRPr lang="en-US" dirty="0"/>
          </a:p>
          <a:p>
            <a:r>
              <a:rPr lang="en-US" dirty="0"/>
              <a:t>If you want to add an element to a </a:t>
            </a:r>
            <a:r>
              <a:rPr lang="en-US" dirty="0" err="1"/>
              <a:t>Vec</a:t>
            </a:r>
            <a:r>
              <a:rPr lang="en-US" dirty="0"/>
              <a:t>, you can use the </a:t>
            </a:r>
            <a:r>
              <a:rPr lang="en-US" b="1" i="1" dirty="0"/>
              <a:t>push(item)</a:t>
            </a:r>
            <a:r>
              <a:rPr lang="en-US" u="sng" dirty="0"/>
              <a:t> </a:t>
            </a:r>
            <a:r>
              <a:rPr lang="en-US" dirty="0"/>
              <a:t>method</a:t>
            </a:r>
          </a:p>
          <a:p>
            <a:endParaRPr lang="en-US" b="1" i="1" dirty="0"/>
          </a:p>
          <a:p>
            <a:r>
              <a:rPr lang="en-US" b="1" i="1" dirty="0"/>
              <a:t>Note that your vector must be mutable!</a:t>
            </a:r>
          </a:p>
        </p:txBody>
      </p:sp>
    </p:spTree>
    <p:extLst>
      <p:ext uri="{BB962C8B-B14F-4D97-AF65-F5344CB8AC3E}">
        <p14:creationId xmlns:p14="http://schemas.microsoft.com/office/powerpoint/2010/main" val="674602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B1172-659C-6341-BE81-6DEC99667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541F4-D576-154C-AE55-9216AA648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E5AF0-F60D-F54C-84FB-5451EE217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075"/>
            <a:ext cx="12192000" cy="517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4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A6F76-FE3F-2940-A7A8-2E35C179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A2E3F-D477-E941-9144-0EA4846D6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02F98-A5A6-D144-A904-12A40C52F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290" y="0"/>
            <a:ext cx="9119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85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A6F76-FE3F-2940-A7A8-2E35C179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A2E3F-D477-E941-9144-0EA4846D6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02F98-A5A6-D144-A904-12A40C52F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290" y="0"/>
            <a:ext cx="9119419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62A3718-B121-114F-A6F3-E1B85C7F7146}"/>
              </a:ext>
            </a:extLst>
          </p:cNvPr>
          <p:cNvSpPr/>
          <p:nvPr/>
        </p:nvSpPr>
        <p:spPr>
          <a:xfrm>
            <a:off x="3020292" y="2295489"/>
            <a:ext cx="5008418" cy="2267022"/>
          </a:xfrm>
          <a:prstGeom prst="wedgeRoundRectCallout">
            <a:avLst>
              <a:gd name="adj1" fmla="val 8228"/>
              <a:gd name="adj2" fmla="val -673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There is a </a:t>
            </a:r>
            <a:r>
              <a:rPr lang="en-US" sz="3200" b="1" i="1" dirty="0" err="1"/>
              <a:t>vec</a:t>
            </a:r>
            <a:r>
              <a:rPr lang="en-US" sz="3200" b="1" i="1" dirty="0"/>
              <a:t>!</a:t>
            </a:r>
            <a:r>
              <a:rPr lang="en-US" sz="3200" dirty="0"/>
              <a:t> macro that makes it a bit quicker to initialize a vector</a:t>
            </a:r>
          </a:p>
        </p:txBody>
      </p:sp>
    </p:spTree>
    <p:extLst>
      <p:ext uri="{BB962C8B-B14F-4D97-AF65-F5344CB8AC3E}">
        <p14:creationId xmlns:p14="http://schemas.microsoft.com/office/powerpoint/2010/main" val="1979201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A6F76-FE3F-2940-A7A8-2E35C179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A2E3F-D477-E941-9144-0EA4846D6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02F98-A5A6-D144-A904-12A40C52F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290" y="0"/>
            <a:ext cx="9119419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62A3718-B121-114F-A6F3-E1B85C7F7146}"/>
              </a:ext>
            </a:extLst>
          </p:cNvPr>
          <p:cNvSpPr/>
          <p:nvPr/>
        </p:nvSpPr>
        <p:spPr>
          <a:xfrm>
            <a:off x="3629892" y="1825625"/>
            <a:ext cx="3664528" cy="1639202"/>
          </a:xfrm>
          <a:prstGeom prst="wedgeRoundRectCallout">
            <a:avLst>
              <a:gd name="adj1" fmla="val -30335"/>
              <a:gd name="adj2" fmla="val 611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just </a:t>
            </a:r>
            <a:r>
              <a:rPr lang="en-US" sz="3200" b="1" i="1" dirty="0"/>
              <a:t>push()</a:t>
            </a:r>
            <a:r>
              <a:rPr lang="en-US" sz="3200" dirty="0"/>
              <a:t> a new value to the </a:t>
            </a:r>
            <a:r>
              <a:rPr lang="en-US" sz="3200" dirty="0" err="1"/>
              <a:t>Vec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55738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A6F76-FE3F-2940-A7A8-2E35C179E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02F98-A5A6-D144-A904-12A40C52F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290" y="0"/>
            <a:ext cx="9119419" cy="6858000"/>
          </a:xfrm>
          <a:prstGeom prst="rect">
            <a:avLst/>
          </a:prstGeom>
        </p:spPr>
      </p:pic>
      <p:pic>
        <p:nvPicPr>
          <p:cNvPr id="9" name="Content Placeholder 8" descr="A close up of a sign&#10;&#10;Description automatically generated">
            <a:extLst>
              <a:ext uri="{FF2B5EF4-FFF2-40B4-BE49-F238E27FC236}">
                <a16:creationId xmlns:a16="http://schemas.microsoft.com/office/drawing/2014/main" id="{37606A73-7C84-9E4D-8190-11EF932C3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70564" y="5060156"/>
            <a:ext cx="4185145" cy="1797844"/>
          </a:xfrm>
        </p:spPr>
      </p:pic>
    </p:spTree>
    <p:extLst>
      <p:ext uri="{BB962C8B-B14F-4D97-AF65-F5344CB8AC3E}">
        <p14:creationId xmlns:p14="http://schemas.microsoft.com/office/powerpoint/2010/main" val="3425758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443D0-552E-3A47-92E6-D00D4295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225F-2CD8-254F-A88E-6E7E5B3AC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8EC87-A6BA-7743-BA3B-72926E219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800100"/>
            <a:ext cx="11963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84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443D0-552E-3A47-92E6-D00D4295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225F-2CD8-254F-A88E-6E7E5B3AC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8EC87-A6BA-7743-BA3B-72926E219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800100"/>
            <a:ext cx="11963400" cy="52578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7C5639B-4F61-4E47-A7AA-2C6F277C7F96}"/>
              </a:ext>
            </a:extLst>
          </p:cNvPr>
          <p:cNvSpPr/>
          <p:nvPr/>
        </p:nvSpPr>
        <p:spPr>
          <a:xfrm>
            <a:off x="4263736" y="1306062"/>
            <a:ext cx="3664528" cy="1639202"/>
          </a:xfrm>
          <a:prstGeom prst="wedgeRoundRectCallout">
            <a:avLst>
              <a:gd name="adj1" fmla="val -30335"/>
              <a:gd name="adj2" fmla="val 611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can access vector elements like an array</a:t>
            </a:r>
          </a:p>
        </p:txBody>
      </p:sp>
    </p:spTree>
    <p:extLst>
      <p:ext uri="{BB962C8B-B14F-4D97-AF65-F5344CB8AC3E}">
        <p14:creationId xmlns:p14="http://schemas.microsoft.com/office/powerpoint/2010/main" val="1838984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443D0-552E-3A47-92E6-D00D4295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225F-2CD8-254F-A88E-6E7E5B3AC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8EC87-A6BA-7743-BA3B-72926E219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800100"/>
            <a:ext cx="11963400" cy="52578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7C5639B-4F61-4E47-A7AA-2C6F277C7F96}"/>
              </a:ext>
            </a:extLst>
          </p:cNvPr>
          <p:cNvSpPr/>
          <p:nvPr/>
        </p:nvSpPr>
        <p:spPr>
          <a:xfrm>
            <a:off x="4263735" y="800100"/>
            <a:ext cx="5323609" cy="2145164"/>
          </a:xfrm>
          <a:prstGeom prst="wedgeRoundRectCallout">
            <a:avLst>
              <a:gd name="adj1" fmla="val -30335"/>
              <a:gd name="adj2" fmla="val 611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Could also use </a:t>
            </a:r>
            <a:r>
              <a:rPr lang="en-US" sz="3200" b="1" i="1" dirty="0" err="1"/>
              <a:t>v.get</a:t>
            </a:r>
            <a:r>
              <a:rPr lang="en-US" sz="3200" b="1" i="1" dirty="0"/>
              <a:t>(index)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Which would return </a:t>
            </a:r>
            <a:r>
              <a:rPr lang="en-US" sz="3200" b="1" i="1" dirty="0"/>
              <a:t>None</a:t>
            </a:r>
            <a:r>
              <a:rPr lang="en-US" sz="3200" dirty="0"/>
              <a:t> if index is outside v’s bounds</a:t>
            </a:r>
          </a:p>
        </p:txBody>
      </p:sp>
    </p:spTree>
    <p:extLst>
      <p:ext uri="{BB962C8B-B14F-4D97-AF65-F5344CB8AC3E}">
        <p14:creationId xmlns:p14="http://schemas.microsoft.com/office/powerpoint/2010/main" val="3199290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443D0-552E-3A47-92E6-D00D4295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225F-2CD8-254F-A88E-6E7E5B3AC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8EC87-A6BA-7743-BA3B-72926E219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800100"/>
            <a:ext cx="11963400" cy="5257800"/>
          </a:xfrm>
          <a:prstGeom prst="rect">
            <a:avLst/>
          </a:prstGeom>
        </p:spPr>
      </p:pic>
      <p:sp>
        <p:nvSpPr>
          <p:cNvPr id="5" name="Explosion 2 4">
            <a:extLst>
              <a:ext uri="{FF2B5EF4-FFF2-40B4-BE49-F238E27FC236}">
                <a16:creationId xmlns:a16="http://schemas.microsoft.com/office/drawing/2014/main" id="{3B1F070D-F2C4-474A-8EA3-4B2AEF0AB2D9}"/>
              </a:ext>
            </a:extLst>
          </p:cNvPr>
          <p:cNvSpPr/>
          <p:nvPr/>
        </p:nvSpPr>
        <p:spPr>
          <a:xfrm>
            <a:off x="8465128" y="1326861"/>
            <a:ext cx="3186545" cy="240852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Will it compile?</a:t>
            </a:r>
          </a:p>
        </p:txBody>
      </p:sp>
    </p:spTree>
    <p:extLst>
      <p:ext uri="{BB962C8B-B14F-4D97-AF65-F5344CB8AC3E}">
        <p14:creationId xmlns:p14="http://schemas.microsoft.com/office/powerpoint/2010/main" val="827135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443D0-552E-3A47-92E6-D00D42950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225F-2CD8-254F-A88E-6E7E5B3AC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8EC87-A6BA-7743-BA3B-72926E219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800100"/>
            <a:ext cx="11963400" cy="5257800"/>
          </a:xfrm>
          <a:prstGeom prst="rect">
            <a:avLst/>
          </a:prstGeom>
        </p:spPr>
      </p:pic>
      <p:sp>
        <p:nvSpPr>
          <p:cNvPr id="5" name="Explosion 2 4">
            <a:extLst>
              <a:ext uri="{FF2B5EF4-FFF2-40B4-BE49-F238E27FC236}">
                <a16:creationId xmlns:a16="http://schemas.microsoft.com/office/drawing/2014/main" id="{3B1F070D-F2C4-474A-8EA3-4B2AEF0AB2D9}"/>
              </a:ext>
            </a:extLst>
          </p:cNvPr>
          <p:cNvSpPr/>
          <p:nvPr/>
        </p:nvSpPr>
        <p:spPr>
          <a:xfrm>
            <a:off x="7978485" y="0"/>
            <a:ext cx="4461165" cy="254389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It compiles!</a:t>
            </a:r>
          </a:p>
        </p:txBody>
      </p:sp>
    </p:spTree>
    <p:extLst>
      <p:ext uri="{BB962C8B-B14F-4D97-AF65-F5344CB8AC3E}">
        <p14:creationId xmlns:p14="http://schemas.microsoft.com/office/powerpoint/2010/main" val="2763381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C5D16-65D2-3342-976F-13F0674A8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BADCE-1174-254A-950E-B90FCD706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DDA1B-6A28-6E4F-A34B-6EA64DA5F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42900"/>
            <a:ext cx="119634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1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3693B-E579-D943-900D-D92FB3A32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4407A-E894-384C-B5A3-D2DECBA73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5B2F6-F254-324C-B75C-DAB4AD031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7" y="1343891"/>
            <a:ext cx="12171767" cy="419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8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C5D16-65D2-3342-976F-13F0674A8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BADCE-1174-254A-950E-B90FCD706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DDA1B-6A28-6E4F-A34B-6EA64DA5F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42900"/>
            <a:ext cx="11963400" cy="6172200"/>
          </a:xfrm>
          <a:prstGeom prst="rect">
            <a:avLst/>
          </a:prstGeom>
        </p:spPr>
      </p:pic>
      <p:sp>
        <p:nvSpPr>
          <p:cNvPr id="5" name="Explosion 2 4">
            <a:extLst>
              <a:ext uri="{FF2B5EF4-FFF2-40B4-BE49-F238E27FC236}">
                <a16:creationId xmlns:a16="http://schemas.microsoft.com/office/drawing/2014/main" id="{FA94225F-9097-7544-8609-E93CDED4CA2D}"/>
              </a:ext>
            </a:extLst>
          </p:cNvPr>
          <p:cNvSpPr/>
          <p:nvPr/>
        </p:nvSpPr>
        <p:spPr>
          <a:xfrm>
            <a:off x="8465128" y="1326861"/>
            <a:ext cx="3186545" cy="240852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Will it compile?</a:t>
            </a:r>
          </a:p>
        </p:txBody>
      </p:sp>
    </p:spTree>
    <p:extLst>
      <p:ext uri="{BB962C8B-B14F-4D97-AF65-F5344CB8AC3E}">
        <p14:creationId xmlns:p14="http://schemas.microsoft.com/office/powerpoint/2010/main" val="3647378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C5D16-65D2-3342-976F-13F0674A8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DDA1B-6A28-6E4F-A34B-6EA64DA5F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42900"/>
            <a:ext cx="11963400" cy="6172200"/>
          </a:xfrm>
          <a:prstGeom prst="rect">
            <a:avLst/>
          </a:prstGeom>
        </p:spPr>
      </p:pic>
      <p:sp>
        <p:nvSpPr>
          <p:cNvPr id="5" name="Explosion 2 4">
            <a:extLst>
              <a:ext uri="{FF2B5EF4-FFF2-40B4-BE49-F238E27FC236}">
                <a16:creationId xmlns:a16="http://schemas.microsoft.com/office/drawing/2014/main" id="{FA94225F-9097-7544-8609-E93CDED4CA2D}"/>
              </a:ext>
            </a:extLst>
          </p:cNvPr>
          <p:cNvSpPr/>
          <p:nvPr/>
        </p:nvSpPr>
        <p:spPr>
          <a:xfrm>
            <a:off x="8465128" y="1326861"/>
            <a:ext cx="3186545" cy="240852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Will it compile?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7FDA0B-C59C-2140-93D5-00A5E0B18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27710"/>
            <a:ext cx="12117234" cy="3735388"/>
          </a:xfrm>
        </p:spPr>
      </p:pic>
    </p:spTree>
    <p:extLst>
      <p:ext uri="{BB962C8B-B14F-4D97-AF65-F5344CB8AC3E}">
        <p14:creationId xmlns:p14="http://schemas.microsoft.com/office/powerpoint/2010/main" val="942463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C5D16-65D2-3342-976F-13F0674A8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DDA1B-6A28-6E4F-A34B-6EA64DA5F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42900"/>
            <a:ext cx="11963400" cy="61722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0666B0-FFE5-644C-82C6-E8070FAEC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3983207-7034-E24E-8B34-42621BE48520}"/>
              </a:ext>
            </a:extLst>
          </p:cNvPr>
          <p:cNvSpPr/>
          <p:nvPr/>
        </p:nvSpPr>
        <p:spPr>
          <a:xfrm>
            <a:off x="484909" y="138545"/>
            <a:ext cx="11333018" cy="24799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Remember reference rules: 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Can’t have mutable and immutable reference to same value in same scope!</a:t>
            </a:r>
          </a:p>
        </p:txBody>
      </p:sp>
    </p:spTree>
    <p:extLst>
      <p:ext uri="{BB962C8B-B14F-4D97-AF65-F5344CB8AC3E}">
        <p14:creationId xmlns:p14="http://schemas.microsoft.com/office/powerpoint/2010/main" val="1802826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D07F-E247-D24B-A242-D34CC9CE6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over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A1057-5D8C-C640-BA52-6E15AC6C6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Vec</a:t>
            </a:r>
            <a:r>
              <a:rPr lang="en-US" dirty="0"/>
              <a:t>&lt;T&gt; is </a:t>
            </a:r>
            <a:r>
              <a:rPr lang="en-US" dirty="0" err="1"/>
              <a:t>iterable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You can use the convention </a:t>
            </a:r>
            <a:r>
              <a:rPr lang="en-US" b="1" i="1" dirty="0">
                <a:solidFill>
                  <a:schemeClr val="bg1"/>
                </a:solidFill>
              </a:rPr>
              <a:t>for </a:t>
            </a:r>
            <a:r>
              <a:rPr lang="en-US" b="1" i="1" dirty="0" err="1">
                <a:solidFill>
                  <a:schemeClr val="bg1"/>
                </a:solidFill>
              </a:rPr>
              <a:t>i</a:t>
            </a:r>
            <a:r>
              <a:rPr lang="en-US" b="1" i="1" dirty="0">
                <a:solidFill>
                  <a:schemeClr val="bg1"/>
                </a:solidFill>
              </a:rPr>
              <a:t> in &amp;v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Can also do a bunch of other stuff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Mutability and borrow rules can make this a bit confusing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What should things look like if we want to modify the values in the </a:t>
            </a:r>
            <a:r>
              <a:rPr lang="en-US" dirty="0" err="1">
                <a:solidFill>
                  <a:schemeClr val="bg1"/>
                </a:solidFill>
              </a:rPr>
              <a:t>Vec</a:t>
            </a:r>
            <a:r>
              <a:rPr lang="en-US" dirty="0">
                <a:solidFill>
                  <a:schemeClr val="bg1"/>
                </a:solidFill>
              </a:rPr>
              <a:t>&lt;T&gt;?</a:t>
            </a:r>
          </a:p>
        </p:txBody>
      </p:sp>
    </p:spTree>
    <p:extLst>
      <p:ext uri="{BB962C8B-B14F-4D97-AF65-F5344CB8AC3E}">
        <p14:creationId xmlns:p14="http://schemas.microsoft.com/office/powerpoint/2010/main" val="737323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D07F-E247-D24B-A242-D34CC9CE6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over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A1057-5D8C-C640-BA52-6E15AC6C6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Vec</a:t>
            </a:r>
            <a:r>
              <a:rPr lang="en-US" dirty="0"/>
              <a:t>&lt;T&gt; is </a:t>
            </a:r>
            <a:r>
              <a:rPr lang="en-US" dirty="0" err="1"/>
              <a:t>iterable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can use the convention </a:t>
            </a:r>
            <a:r>
              <a:rPr lang="en-US" b="1" i="1" dirty="0"/>
              <a:t>for </a:t>
            </a:r>
            <a:r>
              <a:rPr lang="en-US" b="1" i="1" dirty="0" err="1"/>
              <a:t>i</a:t>
            </a:r>
            <a:r>
              <a:rPr lang="en-US" b="1" i="1" dirty="0"/>
              <a:t> in &amp;v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Can also do a bunch of other stuff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Mutability and borrow rules can make this a bit confusing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What should things look like if we want to modify the values in the </a:t>
            </a:r>
            <a:r>
              <a:rPr lang="en-US" dirty="0" err="1">
                <a:solidFill>
                  <a:schemeClr val="bg1"/>
                </a:solidFill>
              </a:rPr>
              <a:t>Vec</a:t>
            </a:r>
            <a:r>
              <a:rPr lang="en-US" dirty="0">
                <a:solidFill>
                  <a:schemeClr val="bg1"/>
                </a:solidFill>
              </a:rPr>
              <a:t>&lt;T&gt;?</a:t>
            </a:r>
          </a:p>
        </p:txBody>
      </p:sp>
    </p:spTree>
    <p:extLst>
      <p:ext uri="{BB962C8B-B14F-4D97-AF65-F5344CB8AC3E}">
        <p14:creationId xmlns:p14="http://schemas.microsoft.com/office/powerpoint/2010/main" val="29027271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ADF90-B67B-6340-ACD0-5F4EE47C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92165-DAC1-D748-8870-6EE6AF6D5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EA803-3A39-6945-BF82-846AB179B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3" y="0"/>
            <a:ext cx="11647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83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D07F-E247-D24B-A242-D34CC9CE6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over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A1057-5D8C-C640-BA52-6E15AC6C6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Vec</a:t>
            </a:r>
            <a:r>
              <a:rPr lang="en-US" dirty="0"/>
              <a:t>&lt;T&gt; is </a:t>
            </a:r>
            <a:r>
              <a:rPr lang="en-US" dirty="0" err="1"/>
              <a:t>iterable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can use the convention </a:t>
            </a:r>
            <a:r>
              <a:rPr lang="en-US" b="1" i="1" dirty="0"/>
              <a:t>for </a:t>
            </a:r>
            <a:r>
              <a:rPr lang="en-US" b="1" i="1" dirty="0" err="1"/>
              <a:t>i</a:t>
            </a:r>
            <a:r>
              <a:rPr lang="en-US" b="1" i="1" dirty="0"/>
              <a:t> in &amp;v </a:t>
            </a:r>
          </a:p>
          <a:p>
            <a:pPr lvl="1"/>
            <a:r>
              <a:rPr lang="en-US" dirty="0"/>
              <a:t>Can also do a bunch of other stuff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Mutability and borrow rules can make this a bit confusing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What should things look like if we want to modify the values in the </a:t>
            </a:r>
            <a:r>
              <a:rPr lang="en-US" dirty="0" err="1">
                <a:solidFill>
                  <a:schemeClr val="bg1"/>
                </a:solidFill>
              </a:rPr>
              <a:t>Vec</a:t>
            </a:r>
            <a:r>
              <a:rPr lang="en-US" dirty="0">
                <a:solidFill>
                  <a:schemeClr val="bg1"/>
                </a:solidFill>
              </a:rPr>
              <a:t>&lt;T&gt;?</a:t>
            </a:r>
          </a:p>
        </p:txBody>
      </p:sp>
    </p:spTree>
    <p:extLst>
      <p:ext uri="{BB962C8B-B14F-4D97-AF65-F5344CB8AC3E}">
        <p14:creationId xmlns:p14="http://schemas.microsoft.com/office/powerpoint/2010/main" val="6420613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D07F-E247-D24B-A242-D34CC9CE6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over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A1057-5D8C-C640-BA52-6E15AC6C6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Vec</a:t>
            </a:r>
            <a:r>
              <a:rPr lang="en-US" dirty="0"/>
              <a:t>&lt;T&gt; is </a:t>
            </a:r>
            <a:r>
              <a:rPr lang="en-US" dirty="0" err="1"/>
              <a:t>iterable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can use the convention </a:t>
            </a:r>
            <a:r>
              <a:rPr lang="en-US" b="1" i="1" dirty="0"/>
              <a:t>for </a:t>
            </a:r>
            <a:r>
              <a:rPr lang="en-US" b="1" i="1" dirty="0" err="1"/>
              <a:t>i</a:t>
            </a:r>
            <a:r>
              <a:rPr lang="en-US" b="1" i="1" dirty="0"/>
              <a:t> in &amp;v </a:t>
            </a:r>
          </a:p>
          <a:p>
            <a:pPr lvl="1"/>
            <a:r>
              <a:rPr lang="en-US" dirty="0"/>
              <a:t>Can also do a bunch of other stuff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Mutability and borrow rules can make this a bit confusing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What should things look like if we want to modify the values in the </a:t>
            </a:r>
            <a:r>
              <a:rPr lang="en-US" dirty="0" err="1">
                <a:solidFill>
                  <a:schemeClr val="bg1"/>
                </a:solidFill>
              </a:rPr>
              <a:t>Vec</a:t>
            </a:r>
            <a:r>
              <a:rPr lang="en-US" dirty="0">
                <a:solidFill>
                  <a:schemeClr val="bg1"/>
                </a:solidFill>
              </a:rPr>
              <a:t>&lt;T&gt;?</a:t>
            </a:r>
          </a:p>
        </p:txBody>
      </p:sp>
    </p:spTree>
    <p:extLst>
      <p:ext uri="{BB962C8B-B14F-4D97-AF65-F5344CB8AC3E}">
        <p14:creationId xmlns:p14="http://schemas.microsoft.com/office/powerpoint/2010/main" val="1758954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D07F-E247-D24B-A242-D34CC9CE6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over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A1057-5D8C-C640-BA52-6E15AC6C6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Vec</a:t>
            </a:r>
            <a:r>
              <a:rPr lang="en-US" dirty="0"/>
              <a:t>&lt;T&gt; is </a:t>
            </a:r>
            <a:r>
              <a:rPr lang="en-US" dirty="0" err="1"/>
              <a:t>iterable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can use the convention </a:t>
            </a:r>
            <a:r>
              <a:rPr lang="en-US" b="1" i="1" dirty="0"/>
              <a:t>for </a:t>
            </a:r>
            <a:r>
              <a:rPr lang="en-US" b="1" i="1" dirty="0" err="1"/>
              <a:t>i</a:t>
            </a:r>
            <a:r>
              <a:rPr lang="en-US" b="1" i="1" dirty="0"/>
              <a:t> in &amp;v </a:t>
            </a:r>
          </a:p>
          <a:p>
            <a:pPr lvl="1"/>
            <a:r>
              <a:rPr lang="en-US" dirty="0"/>
              <a:t>Can also do a bunch of other stuff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Mutability and borrow rules can make this a bit confusing</a:t>
            </a:r>
          </a:p>
          <a:p>
            <a:pPr lvl="1"/>
            <a:r>
              <a:rPr lang="en-US" dirty="0"/>
              <a:t>What should things look like if we want to modify the values in the </a:t>
            </a:r>
            <a:r>
              <a:rPr lang="en-US" dirty="0" err="1"/>
              <a:t>Vec</a:t>
            </a:r>
            <a:r>
              <a:rPr lang="en-US" dirty="0"/>
              <a:t>&lt;T&gt;?</a:t>
            </a:r>
          </a:p>
        </p:txBody>
      </p:sp>
    </p:spTree>
    <p:extLst>
      <p:ext uri="{BB962C8B-B14F-4D97-AF65-F5344CB8AC3E}">
        <p14:creationId xmlns:p14="http://schemas.microsoft.com/office/powerpoint/2010/main" val="1196315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3E19-3391-8449-9672-F4014E62A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41A14-FA9B-BA40-9E1E-EA004002B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8A565-719C-C749-B129-125C9030D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78" y="0"/>
            <a:ext cx="11695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52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B7AC0-7094-154B-A85D-0C58F217C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8A040-3408-7C47-9B0E-AF2C619E8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274DB-C7BF-DD4E-A794-E04915F6A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6547"/>
            <a:ext cx="12222054" cy="421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092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3E19-3391-8449-9672-F4014E62A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41A14-FA9B-BA40-9E1E-EA004002B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8A565-719C-C749-B129-125C9030D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78" y="0"/>
            <a:ext cx="11695043" cy="6858000"/>
          </a:xfrm>
          <a:prstGeom prst="rect">
            <a:avLst/>
          </a:prstGeom>
        </p:spPr>
      </p:pic>
      <p:sp>
        <p:nvSpPr>
          <p:cNvPr id="5" name="Explosion 2 4">
            <a:extLst>
              <a:ext uri="{FF2B5EF4-FFF2-40B4-BE49-F238E27FC236}">
                <a16:creationId xmlns:a16="http://schemas.microsoft.com/office/drawing/2014/main" id="{466664B7-6473-E34B-8AEF-F7872BC0BE2C}"/>
              </a:ext>
            </a:extLst>
          </p:cNvPr>
          <p:cNvSpPr/>
          <p:nvPr/>
        </p:nvSpPr>
        <p:spPr>
          <a:xfrm>
            <a:off x="8631382" y="4250170"/>
            <a:ext cx="3186545" cy="240852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Will it compile?</a:t>
            </a:r>
          </a:p>
        </p:txBody>
      </p:sp>
    </p:spTree>
    <p:extLst>
      <p:ext uri="{BB962C8B-B14F-4D97-AF65-F5344CB8AC3E}">
        <p14:creationId xmlns:p14="http://schemas.microsoft.com/office/powerpoint/2010/main" val="21497188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3E19-3391-8449-9672-F4014E62A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8A565-719C-C749-B129-125C9030D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78" y="0"/>
            <a:ext cx="11695043" cy="6858000"/>
          </a:xfrm>
          <a:prstGeom prst="rect">
            <a:avLst/>
          </a:prstGeom>
        </p:spPr>
      </p:pic>
      <p:sp>
        <p:nvSpPr>
          <p:cNvPr id="5" name="Explosion 2 4">
            <a:extLst>
              <a:ext uri="{FF2B5EF4-FFF2-40B4-BE49-F238E27FC236}">
                <a16:creationId xmlns:a16="http://schemas.microsoft.com/office/drawing/2014/main" id="{466664B7-6473-E34B-8AEF-F7872BC0BE2C}"/>
              </a:ext>
            </a:extLst>
          </p:cNvPr>
          <p:cNvSpPr/>
          <p:nvPr/>
        </p:nvSpPr>
        <p:spPr>
          <a:xfrm>
            <a:off x="8631382" y="4250170"/>
            <a:ext cx="3186545" cy="240852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Will it compile?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0DC37F-1115-0542-A783-7C1980606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677" y="95286"/>
            <a:ext cx="11954645" cy="3955581"/>
          </a:xfrm>
        </p:spPr>
      </p:pic>
    </p:spTree>
    <p:extLst>
      <p:ext uri="{BB962C8B-B14F-4D97-AF65-F5344CB8AC3E}">
        <p14:creationId xmlns:p14="http://schemas.microsoft.com/office/powerpoint/2010/main" val="23040280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3E19-3391-8449-9672-F4014E62A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8A565-719C-C749-B129-125C9030D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78" y="0"/>
            <a:ext cx="11695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17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3E19-3391-8449-9672-F4014E62A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8A565-719C-C749-B129-125C9030D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78" y="0"/>
            <a:ext cx="11695043" cy="685800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DC492436-7C15-8F4B-B2F2-8A3DBDC68507}"/>
              </a:ext>
            </a:extLst>
          </p:cNvPr>
          <p:cNvSpPr/>
          <p:nvPr/>
        </p:nvSpPr>
        <p:spPr>
          <a:xfrm>
            <a:off x="2850571" y="1236212"/>
            <a:ext cx="3664528" cy="1639202"/>
          </a:xfrm>
          <a:prstGeom prst="wedgeRoundRectCallout">
            <a:avLst>
              <a:gd name="adj1" fmla="val -30335"/>
              <a:gd name="adj2" fmla="val 611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Here we are going to get out a </a:t>
            </a:r>
            <a:r>
              <a:rPr lang="en-US" sz="3200" b="1" i="1" dirty="0"/>
              <a:t>reference</a:t>
            </a:r>
            <a:r>
              <a:rPr lang="en-US" sz="3200" dirty="0"/>
              <a:t> for an i32</a:t>
            </a:r>
          </a:p>
        </p:txBody>
      </p:sp>
    </p:spTree>
    <p:extLst>
      <p:ext uri="{BB962C8B-B14F-4D97-AF65-F5344CB8AC3E}">
        <p14:creationId xmlns:p14="http://schemas.microsoft.com/office/powerpoint/2010/main" val="1109863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3E19-3391-8449-9672-F4014E62A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8A565-719C-C749-B129-125C9030D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78" y="0"/>
            <a:ext cx="11695043" cy="685800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DC492436-7C15-8F4B-B2F2-8A3DBDC68507}"/>
              </a:ext>
            </a:extLst>
          </p:cNvPr>
          <p:cNvSpPr/>
          <p:nvPr/>
        </p:nvSpPr>
        <p:spPr>
          <a:xfrm>
            <a:off x="2809007" y="1942793"/>
            <a:ext cx="3664528" cy="1639202"/>
          </a:xfrm>
          <a:prstGeom prst="wedgeRoundRectCallout">
            <a:avLst>
              <a:gd name="adj1" fmla="val -30335"/>
              <a:gd name="adj2" fmla="val 611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can’t really increment a reference itself</a:t>
            </a:r>
          </a:p>
        </p:txBody>
      </p:sp>
    </p:spTree>
    <p:extLst>
      <p:ext uri="{BB962C8B-B14F-4D97-AF65-F5344CB8AC3E}">
        <p14:creationId xmlns:p14="http://schemas.microsoft.com/office/powerpoint/2010/main" val="26010609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6859-75C6-5D4F-9B26-23C95B0C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41884-B91A-1646-B5CD-A74DF52BE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70435-702E-5444-BFF8-A9AE4215A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5" y="182695"/>
            <a:ext cx="12126410" cy="649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246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6859-75C6-5D4F-9B26-23C95B0C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41884-B91A-1646-B5CD-A74DF52BE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70435-702E-5444-BFF8-A9AE4215A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5" y="182695"/>
            <a:ext cx="12126410" cy="649261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4033117-FE05-8D4D-A809-AAFF57BA77C7}"/>
              </a:ext>
            </a:extLst>
          </p:cNvPr>
          <p:cNvSpPr/>
          <p:nvPr/>
        </p:nvSpPr>
        <p:spPr>
          <a:xfrm>
            <a:off x="2227115" y="1690688"/>
            <a:ext cx="4298375" cy="2085704"/>
          </a:xfrm>
          <a:prstGeom prst="wedgeRoundRectCallout">
            <a:avLst>
              <a:gd name="adj1" fmla="val -30335"/>
              <a:gd name="adj2" fmla="val 611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Instead we need to </a:t>
            </a:r>
            <a:r>
              <a:rPr lang="en-US" sz="3200" b="1" i="1" dirty="0"/>
              <a:t>dereference </a:t>
            </a:r>
            <a:r>
              <a:rPr lang="en-US" sz="3200" dirty="0"/>
              <a:t>the variable with </a:t>
            </a:r>
            <a:r>
              <a:rPr lang="en-US" sz="3200" b="1" i="1" dirty="0"/>
              <a:t>* </a:t>
            </a:r>
            <a:r>
              <a:rPr lang="en-US" sz="3200" dirty="0"/>
              <a:t>to get to the actual value</a:t>
            </a:r>
          </a:p>
        </p:txBody>
      </p:sp>
    </p:spTree>
    <p:extLst>
      <p:ext uri="{BB962C8B-B14F-4D97-AF65-F5344CB8AC3E}">
        <p14:creationId xmlns:p14="http://schemas.microsoft.com/office/powerpoint/2010/main" val="1492355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5B8EE-FACF-624D-A178-A09FDD45C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Vec</a:t>
            </a:r>
            <a:r>
              <a:rPr lang="en-US" dirty="0"/>
              <a:t>&lt;T&gt;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989C4-F6DC-5249-9641-35E6CC9A4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Vectors can only contain a single type, but that is annoying</a:t>
            </a:r>
          </a:p>
          <a:p>
            <a:pPr lvl="1"/>
            <a:r>
              <a:rPr lang="en-US" dirty="0"/>
              <a:t>Reality is that being able to store multiple types can make our lives easier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How might we do this?</a:t>
            </a:r>
          </a:p>
          <a:p>
            <a:pPr lvl="1"/>
            <a:r>
              <a:rPr lang="en-US" dirty="0" err="1"/>
              <a:t>Rusts’s</a:t>
            </a:r>
            <a:r>
              <a:rPr lang="en-US" dirty="0"/>
              <a:t> type system is super strong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Remember that </a:t>
            </a:r>
            <a:r>
              <a:rPr lang="en-US" dirty="0" err="1"/>
              <a:t>enum</a:t>
            </a:r>
            <a:r>
              <a:rPr lang="en-US" dirty="0"/>
              <a:t> variants can contain a value!</a:t>
            </a:r>
          </a:p>
        </p:txBody>
      </p:sp>
    </p:spTree>
    <p:extLst>
      <p:ext uri="{BB962C8B-B14F-4D97-AF65-F5344CB8AC3E}">
        <p14:creationId xmlns:p14="http://schemas.microsoft.com/office/powerpoint/2010/main" val="347111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9D588-37B5-7645-8971-6DD5421C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96696-6CE1-4046-A77A-402396EF1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A41F5-14D0-944A-9168-615E8A34E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99" y="0"/>
            <a:ext cx="10718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345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9D588-37B5-7645-8971-6DD5421C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96696-6CE1-4046-A77A-402396EF1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A41F5-14D0-944A-9168-615E8A34E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99" y="0"/>
            <a:ext cx="10718801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53A2558-FE8F-3A48-BC78-37F5D04F553F}"/>
              </a:ext>
            </a:extLst>
          </p:cNvPr>
          <p:cNvSpPr/>
          <p:nvPr/>
        </p:nvSpPr>
        <p:spPr>
          <a:xfrm>
            <a:off x="4516582" y="56934"/>
            <a:ext cx="6345382" cy="926739"/>
          </a:xfrm>
          <a:prstGeom prst="wedgeRoundRectCallout">
            <a:avLst>
              <a:gd name="adj1" fmla="val -33715"/>
              <a:gd name="adj2" fmla="val 744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Our </a:t>
            </a:r>
            <a:r>
              <a:rPr lang="en-US" sz="3200" dirty="0" err="1"/>
              <a:t>enum</a:t>
            </a:r>
            <a:r>
              <a:rPr lang="en-US" sz="3200" dirty="0"/>
              <a:t> type will be </a:t>
            </a:r>
            <a:r>
              <a:rPr lang="en-US" sz="3200" dirty="0" err="1"/>
              <a:t>MultiValue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98908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4B9CE-529A-914F-9300-39998D92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F4E96-2485-884E-9DF4-E7ECB52F7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CFE08-E631-2A47-A3AF-743266ACB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099"/>
            <a:ext cx="12192000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53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9D588-37B5-7645-8971-6DD5421C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96696-6CE1-4046-A77A-402396EF1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A41F5-14D0-944A-9168-615E8A34E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99" y="0"/>
            <a:ext cx="10718801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53A2558-FE8F-3A48-BC78-37F5D04F553F}"/>
              </a:ext>
            </a:extLst>
          </p:cNvPr>
          <p:cNvSpPr/>
          <p:nvPr/>
        </p:nvSpPr>
        <p:spPr>
          <a:xfrm>
            <a:off x="1011382" y="1027906"/>
            <a:ext cx="2826327" cy="1087654"/>
          </a:xfrm>
          <a:prstGeom prst="wedgeRoundRectCallout">
            <a:avLst>
              <a:gd name="adj1" fmla="val 47167"/>
              <a:gd name="adj2" fmla="val 999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It will have three variants</a:t>
            </a:r>
          </a:p>
        </p:txBody>
      </p:sp>
    </p:spTree>
    <p:extLst>
      <p:ext uri="{BB962C8B-B14F-4D97-AF65-F5344CB8AC3E}">
        <p14:creationId xmlns:p14="http://schemas.microsoft.com/office/powerpoint/2010/main" val="5537629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9D588-37B5-7645-8971-6DD5421C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96696-6CE1-4046-A77A-402396EF1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A41F5-14D0-944A-9168-615E8A34E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99" y="0"/>
            <a:ext cx="10718801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53A2558-FE8F-3A48-BC78-37F5D04F553F}"/>
              </a:ext>
            </a:extLst>
          </p:cNvPr>
          <p:cNvSpPr/>
          <p:nvPr/>
        </p:nvSpPr>
        <p:spPr>
          <a:xfrm>
            <a:off x="2202872" y="182923"/>
            <a:ext cx="5334000" cy="1575233"/>
          </a:xfrm>
          <a:prstGeom prst="wedgeRoundRectCallout">
            <a:avLst>
              <a:gd name="adj1" fmla="val 23531"/>
              <a:gd name="adj2" fmla="val 709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Each variant has a value of a certain type associated with it</a:t>
            </a:r>
          </a:p>
        </p:txBody>
      </p:sp>
    </p:spTree>
    <p:extLst>
      <p:ext uri="{BB962C8B-B14F-4D97-AF65-F5344CB8AC3E}">
        <p14:creationId xmlns:p14="http://schemas.microsoft.com/office/powerpoint/2010/main" val="9735519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9836C-D125-F547-B12A-447BF0CEA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BFE4D-D542-5E4A-A696-53EC628D1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2A6FD-B282-5E40-A943-27BA76398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" y="0"/>
            <a:ext cx="12104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478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9836C-D125-F547-B12A-447BF0CEA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BFE4D-D542-5E4A-A696-53EC628D1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2A6FD-B282-5E40-A943-27BA76398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" y="0"/>
            <a:ext cx="1210491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183762-A0E9-E641-B7B3-8860CEB1A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156" y="-1"/>
            <a:ext cx="3291430" cy="210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117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9836C-D125-F547-B12A-447BF0CEA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BFE4D-D542-5E4A-A696-53EC628D1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2A6FD-B282-5E40-A943-27BA76398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" y="0"/>
            <a:ext cx="1210491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183762-A0E9-E641-B7B3-8860CEB1A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156" y="-1"/>
            <a:ext cx="3291430" cy="2105891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D8C86BE-DCE5-5E41-8FC9-1B29E3B513D7}"/>
              </a:ext>
            </a:extLst>
          </p:cNvPr>
          <p:cNvSpPr/>
          <p:nvPr/>
        </p:nvSpPr>
        <p:spPr>
          <a:xfrm>
            <a:off x="5885207" y="88034"/>
            <a:ext cx="4700664" cy="1482870"/>
          </a:xfrm>
          <a:prstGeom prst="wedgeRoundRectCallout">
            <a:avLst>
              <a:gd name="adj1" fmla="val -85522"/>
              <a:gd name="adj2" fmla="val 167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declare a </a:t>
            </a:r>
            <a:r>
              <a:rPr lang="en-US" sz="3200" dirty="0" err="1"/>
              <a:t>Vec</a:t>
            </a:r>
            <a:r>
              <a:rPr lang="en-US" sz="3200" dirty="0"/>
              <a:t> contains </a:t>
            </a:r>
            <a:r>
              <a:rPr lang="en-US" sz="3200" b="1" i="1" dirty="0" err="1"/>
              <a:t>MultiValue</a:t>
            </a:r>
            <a:r>
              <a:rPr lang="en-US" sz="3200" dirty="0"/>
              <a:t> variants</a:t>
            </a:r>
          </a:p>
        </p:txBody>
      </p:sp>
    </p:spTree>
    <p:extLst>
      <p:ext uri="{BB962C8B-B14F-4D97-AF65-F5344CB8AC3E}">
        <p14:creationId xmlns:p14="http://schemas.microsoft.com/office/powerpoint/2010/main" val="20782197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9836C-D125-F547-B12A-447BF0CEA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BFE4D-D542-5E4A-A696-53EC628D1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2A6FD-B282-5E40-A943-27BA76398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" y="0"/>
            <a:ext cx="1210491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183762-A0E9-E641-B7B3-8860CEB1A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156" y="-1"/>
            <a:ext cx="3291430" cy="2105891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D8C86BE-DCE5-5E41-8FC9-1B29E3B513D7}"/>
              </a:ext>
            </a:extLst>
          </p:cNvPr>
          <p:cNvSpPr/>
          <p:nvPr/>
        </p:nvSpPr>
        <p:spPr>
          <a:xfrm>
            <a:off x="5885207" y="88034"/>
            <a:ext cx="4700664" cy="1482870"/>
          </a:xfrm>
          <a:prstGeom prst="wedgeRoundRectCallout">
            <a:avLst>
              <a:gd name="adj1" fmla="val -67543"/>
              <a:gd name="adj2" fmla="val 232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are adding </a:t>
            </a:r>
            <a:r>
              <a:rPr lang="en-US" sz="3200" b="1" i="1" dirty="0"/>
              <a:t>three</a:t>
            </a:r>
            <a:r>
              <a:rPr lang="en-US" sz="3200" dirty="0"/>
              <a:t> different </a:t>
            </a:r>
            <a:r>
              <a:rPr lang="en-US" sz="3200" dirty="0" err="1"/>
              <a:t>MultiValue</a:t>
            </a:r>
            <a:r>
              <a:rPr lang="en-US" sz="3200" dirty="0"/>
              <a:t> values to v</a:t>
            </a:r>
          </a:p>
        </p:txBody>
      </p:sp>
    </p:spTree>
    <p:extLst>
      <p:ext uri="{BB962C8B-B14F-4D97-AF65-F5344CB8AC3E}">
        <p14:creationId xmlns:p14="http://schemas.microsoft.com/office/powerpoint/2010/main" val="37403704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9836C-D125-F547-B12A-447BF0CEA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BFE4D-D542-5E4A-A696-53EC628D1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2A6FD-B282-5E40-A943-27BA76398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" y="0"/>
            <a:ext cx="1210491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183762-A0E9-E641-B7B3-8860CEB1A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156" y="-1"/>
            <a:ext cx="3291430" cy="2105891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D8C86BE-DCE5-5E41-8FC9-1B29E3B513D7}"/>
              </a:ext>
            </a:extLst>
          </p:cNvPr>
          <p:cNvSpPr/>
          <p:nvPr/>
        </p:nvSpPr>
        <p:spPr>
          <a:xfrm>
            <a:off x="5633861" y="2658556"/>
            <a:ext cx="4700664" cy="1482870"/>
          </a:xfrm>
          <a:prstGeom prst="wedgeRoundRectCallout">
            <a:avLst>
              <a:gd name="adj1" fmla="val -59586"/>
              <a:gd name="adj2" fmla="val -542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Remember that each variant of </a:t>
            </a:r>
            <a:r>
              <a:rPr lang="en-US" sz="3200" b="1" i="1" dirty="0" err="1"/>
              <a:t>MultiValue</a:t>
            </a:r>
            <a:r>
              <a:rPr lang="en-US" sz="3200" dirty="0"/>
              <a:t> has a value associated with it!</a:t>
            </a:r>
          </a:p>
        </p:txBody>
      </p:sp>
    </p:spTree>
    <p:extLst>
      <p:ext uri="{BB962C8B-B14F-4D97-AF65-F5344CB8AC3E}">
        <p14:creationId xmlns:p14="http://schemas.microsoft.com/office/powerpoint/2010/main" val="28792852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9836C-D125-F547-B12A-447BF0CEA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BFE4D-D542-5E4A-A696-53EC628D1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2A6FD-B282-5E40-A943-27BA76398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" y="0"/>
            <a:ext cx="1210491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183762-A0E9-E641-B7B3-8860CEB1A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156" y="-1"/>
            <a:ext cx="3291430" cy="2105891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D8C86BE-DCE5-5E41-8FC9-1B29E3B513D7}"/>
              </a:ext>
            </a:extLst>
          </p:cNvPr>
          <p:cNvSpPr/>
          <p:nvPr/>
        </p:nvSpPr>
        <p:spPr>
          <a:xfrm>
            <a:off x="4239492" y="2105890"/>
            <a:ext cx="4700664" cy="1482870"/>
          </a:xfrm>
          <a:prstGeom prst="wedgeRoundRectCallout">
            <a:avLst>
              <a:gd name="adj1" fmla="val -64301"/>
              <a:gd name="adj2" fmla="val 662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Now we can pattern match on the variants </a:t>
            </a:r>
          </a:p>
        </p:txBody>
      </p:sp>
    </p:spTree>
    <p:extLst>
      <p:ext uri="{BB962C8B-B14F-4D97-AF65-F5344CB8AC3E}">
        <p14:creationId xmlns:p14="http://schemas.microsoft.com/office/powerpoint/2010/main" val="18206017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9836C-D125-F547-B12A-447BF0CEA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BFE4D-D542-5E4A-A696-53EC628D1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2A6FD-B282-5E40-A943-27BA76398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" y="0"/>
            <a:ext cx="1210491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183762-A0E9-E641-B7B3-8860CEB1A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156" y="-1"/>
            <a:ext cx="3291430" cy="2105891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D8C86BE-DCE5-5E41-8FC9-1B29E3B513D7}"/>
              </a:ext>
            </a:extLst>
          </p:cNvPr>
          <p:cNvSpPr/>
          <p:nvPr/>
        </p:nvSpPr>
        <p:spPr>
          <a:xfrm>
            <a:off x="4239492" y="1144588"/>
            <a:ext cx="4700664" cy="2444172"/>
          </a:xfrm>
          <a:prstGeom prst="wedgeRoundRectCallout">
            <a:avLst>
              <a:gd name="adj1" fmla="val -28933"/>
              <a:gd name="adj2" fmla="val 645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Note that this pattern is putting the value of whatever is in the variant into a variable named </a:t>
            </a:r>
            <a:r>
              <a:rPr lang="en-US" sz="3200" b="1" i="1" dirty="0" err="1"/>
              <a:t>val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827472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9836C-D125-F547-B12A-447BF0CEA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BFE4D-D542-5E4A-A696-53EC628D1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2A6FD-B282-5E40-A943-27BA76398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" y="0"/>
            <a:ext cx="1210491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183762-A0E9-E641-B7B3-8860CEB1A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156" y="-1"/>
            <a:ext cx="3291430" cy="2105891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D8C86BE-DCE5-5E41-8FC9-1B29E3B513D7}"/>
              </a:ext>
            </a:extLst>
          </p:cNvPr>
          <p:cNvSpPr/>
          <p:nvPr/>
        </p:nvSpPr>
        <p:spPr>
          <a:xfrm>
            <a:off x="2563091" y="540327"/>
            <a:ext cx="6377065" cy="3048433"/>
          </a:xfrm>
          <a:prstGeom prst="wedgeRoundRectCallout">
            <a:avLst>
              <a:gd name="adj1" fmla="val -6556"/>
              <a:gd name="adj2" fmla="val 636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 variable name </a:t>
            </a:r>
            <a:r>
              <a:rPr lang="en-US" sz="3200" b="1" i="1" dirty="0" err="1"/>
              <a:t>val</a:t>
            </a:r>
            <a:r>
              <a:rPr lang="en-US" sz="3200" b="1" i="1" dirty="0"/>
              <a:t> </a:t>
            </a:r>
            <a:r>
              <a:rPr lang="en-US" sz="3200" dirty="0"/>
              <a:t>is not meaningful in and of itself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We could have made it </a:t>
            </a:r>
            <a:r>
              <a:rPr lang="en-US" sz="3200" b="1" i="1" dirty="0"/>
              <a:t>x</a:t>
            </a:r>
            <a:r>
              <a:rPr lang="en-US" sz="3200" dirty="0"/>
              <a:t> or </a:t>
            </a:r>
            <a:r>
              <a:rPr lang="en-US" sz="3200" b="1" i="1" dirty="0"/>
              <a:t>value</a:t>
            </a:r>
            <a:r>
              <a:rPr lang="en-US" sz="3200" dirty="0"/>
              <a:t> or any valid variable name</a:t>
            </a:r>
            <a:endParaRPr 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2241327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4B9CE-529A-914F-9300-39998D92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F4E96-2485-884E-9DF4-E7ECB52F7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CFE08-E631-2A47-A3AF-743266ACB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099"/>
            <a:ext cx="12192000" cy="5257799"/>
          </a:xfrm>
          <a:prstGeom prst="rect">
            <a:avLst/>
          </a:prstGeom>
        </p:spPr>
      </p:pic>
      <p:sp>
        <p:nvSpPr>
          <p:cNvPr id="6" name="Explosion 2 5">
            <a:extLst>
              <a:ext uri="{FF2B5EF4-FFF2-40B4-BE49-F238E27FC236}">
                <a16:creationId xmlns:a16="http://schemas.microsoft.com/office/drawing/2014/main" id="{AA1EEB29-C26F-0347-A313-21EBA8909E73}"/>
              </a:ext>
            </a:extLst>
          </p:cNvPr>
          <p:cNvSpPr/>
          <p:nvPr/>
        </p:nvSpPr>
        <p:spPr>
          <a:xfrm>
            <a:off x="8465128" y="1326861"/>
            <a:ext cx="3186545" cy="240852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Will it compile?</a:t>
            </a:r>
          </a:p>
        </p:txBody>
      </p:sp>
    </p:spTree>
    <p:extLst>
      <p:ext uri="{BB962C8B-B14F-4D97-AF65-F5344CB8AC3E}">
        <p14:creationId xmlns:p14="http://schemas.microsoft.com/office/powerpoint/2010/main" val="26390123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C254-4114-D840-8C5C-12F317D5A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Vec</a:t>
            </a:r>
            <a:r>
              <a:rPr lang="en-US" dirty="0"/>
              <a:t>&lt;T&gt;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DC03B-A57A-1546-8CCC-08A0AA1F5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a ton of operations defined on </a:t>
            </a:r>
            <a:r>
              <a:rPr lang="en-US" dirty="0" err="1"/>
              <a:t>Vecs</a:t>
            </a:r>
            <a:endParaRPr lang="en-US" dirty="0"/>
          </a:p>
          <a:p>
            <a:endParaRPr lang="en-US" dirty="0"/>
          </a:p>
          <a:p>
            <a:r>
              <a:rPr lang="en-US" dirty="0"/>
              <a:t>push(), pop(), </a:t>
            </a:r>
            <a:r>
              <a:rPr lang="en-US" dirty="0" err="1"/>
              <a:t>len</a:t>
            </a:r>
            <a:r>
              <a:rPr lang="en-US" dirty="0"/>
              <a:t>(), </a:t>
            </a:r>
            <a:r>
              <a:rPr lang="en-US" dirty="0" err="1"/>
              <a:t>is_empty</a:t>
            </a:r>
            <a:r>
              <a:rPr lang="en-US" dirty="0"/>
              <a:t>(), remove(), </a:t>
            </a:r>
            <a:r>
              <a:rPr lang="en-US" dirty="0" err="1"/>
              <a:t>remove_item</a:t>
            </a:r>
            <a:r>
              <a:rPr lang="en-US" dirty="0"/>
              <a:t>(), etc.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https://doc.rust-lang.org/std/vec/struct.Vec.html</a:t>
            </a:r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You can also get slices of </a:t>
            </a:r>
            <a:r>
              <a:rPr lang="en-US" dirty="0" err="1"/>
              <a:t>Vecs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6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738AE-9BDE-8C4A-A779-910343462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634A5-84F1-5543-908F-AC8EBE8DF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Strings are collections!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Collections of </a:t>
            </a:r>
            <a:r>
              <a:rPr lang="en-US" i="1" dirty="0">
                <a:solidFill>
                  <a:schemeClr val="bg1"/>
                </a:solidFill>
              </a:rPr>
              <a:t>char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How many bytes is a char in Rust?</a:t>
            </a:r>
          </a:p>
          <a:p>
            <a:pPr lvl="2"/>
            <a:r>
              <a:rPr lang="en-US" b="1" i="1" dirty="0">
                <a:solidFill>
                  <a:schemeClr val="bg1"/>
                </a:solidFill>
              </a:rPr>
              <a:t>Four</a:t>
            </a:r>
            <a:r>
              <a:rPr lang="en-US" dirty="0">
                <a:solidFill>
                  <a:schemeClr val="bg1"/>
                </a:solidFill>
              </a:rPr>
              <a:t> bytes (32 bits)</a:t>
            </a:r>
          </a:p>
          <a:p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2168693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738AE-9BDE-8C4A-A779-910343462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634A5-84F1-5543-908F-AC8EBE8DF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Strings are collections!</a:t>
            </a:r>
          </a:p>
          <a:p>
            <a:endParaRPr lang="en-US" dirty="0"/>
          </a:p>
          <a:p>
            <a:r>
              <a:rPr lang="en-US" dirty="0"/>
              <a:t>Collections of </a:t>
            </a:r>
            <a:r>
              <a:rPr lang="en-US" i="1" dirty="0"/>
              <a:t>char</a:t>
            </a:r>
            <a:endParaRPr lang="en-US" dirty="0"/>
          </a:p>
          <a:p>
            <a:pPr lvl="1"/>
            <a:r>
              <a:rPr lang="en-US" dirty="0">
                <a:solidFill>
                  <a:schemeClr val="bg1"/>
                </a:solidFill>
              </a:rPr>
              <a:t>How many bytes is a char in Rust?</a:t>
            </a:r>
          </a:p>
          <a:p>
            <a:pPr lvl="2"/>
            <a:r>
              <a:rPr lang="en-US" b="1" i="1" dirty="0">
                <a:solidFill>
                  <a:schemeClr val="bg1"/>
                </a:solidFill>
              </a:rPr>
              <a:t>Four</a:t>
            </a:r>
            <a:r>
              <a:rPr lang="en-US" dirty="0">
                <a:solidFill>
                  <a:schemeClr val="bg1"/>
                </a:solidFill>
              </a:rPr>
              <a:t> bytes (32 bits)</a:t>
            </a:r>
          </a:p>
          <a:p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1030802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738AE-9BDE-8C4A-A779-910343462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634A5-84F1-5543-908F-AC8EBE8DF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Strings are collections!</a:t>
            </a:r>
          </a:p>
          <a:p>
            <a:endParaRPr lang="en-US" dirty="0"/>
          </a:p>
          <a:p>
            <a:r>
              <a:rPr lang="en-US" dirty="0"/>
              <a:t>Collections of </a:t>
            </a:r>
            <a:r>
              <a:rPr lang="en-US" i="1" dirty="0"/>
              <a:t>char</a:t>
            </a:r>
            <a:endParaRPr lang="en-US" dirty="0"/>
          </a:p>
          <a:p>
            <a:pPr lvl="1"/>
            <a:r>
              <a:rPr lang="en-US" dirty="0"/>
              <a:t>How many bytes is a char in Rust?</a:t>
            </a:r>
          </a:p>
          <a:p>
            <a:pPr lvl="2"/>
            <a:r>
              <a:rPr lang="en-US" b="1" i="1" dirty="0">
                <a:solidFill>
                  <a:schemeClr val="bg1"/>
                </a:solidFill>
              </a:rPr>
              <a:t>Four</a:t>
            </a:r>
            <a:r>
              <a:rPr lang="en-US" dirty="0">
                <a:solidFill>
                  <a:schemeClr val="bg1"/>
                </a:solidFill>
              </a:rPr>
              <a:t> bytes (32 bits)</a:t>
            </a:r>
          </a:p>
          <a:p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7938630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738AE-9BDE-8C4A-A779-910343462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634A5-84F1-5543-908F-AC8EBE8DF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Strings are collections!</a:t>
            </a:r>
          </a:p>
          <a:p>
            <a:endParaRPr lang="en-US" dirty="0"/>
          </a:p>
          <a:p>
            <a:r>
              <a:rPr lang="en-US" dirty="0"/>
              <a:t>Collections of </a:t>
            </a:r>
            <a:r>
              <a:rPr lang="en-US" i="1" dirty="0"/>
              <a:t>char</a:t>
            </a:r>
            <a:endParaRPr lang="en-US" dirty="0"/>
          </a:p>
          <a:p>
            <a:pPr lvl="1"/>
            <a:r>
              <a:rPr lang="en-US" dirty="0"/>
              <a:t>How many bytes is a char in Rust?</a:t>
            </a:r>
          </a:p>
          <a:p>
            <a:pPr lvl="2"/>
            <a:r>
              <a:rPr lang="en-US" b="1" i="1" dirty="0"/>
              <a:t>Four</a:t>
            </a:r>
            <a:r>
              <a:rPr lang="en-US" dirty="0"/>
              <a:t> bytes (32 bits)</a:t>
            </a:r>
          </a:p>
          <a:p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155126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3CDFF-B164-DF45-BE0D-187C0DE1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BCDA9-290C-2345-9A71-0DC7981F1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Hash maps let you associate a key with a value</a:t>
            </a:r>
          </a:p>
          <a:p>
            <a:endParaRPr lang="en-US" dirty="0"/>
          </a:p>
          <a:p>
            <a:r>
              <a:rPr lang="en-US" dirty="0"/>
              <a:t>Pretty much every language has a Hash Map type included these days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In Python these are </a:t>
            </a:r>
            <a:r>
              <a:rPr lang="en-US" dirty="0" err="1"/>
              <a:t>dicts</a:t>
            </a:r>
            <a:r>
              <a:rPr lang="en-US" dirty="0"/>
              <a:t>()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In Ruby they are hashes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63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D18B0-8DC4-5344-854E-2A6372A8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856FA-3682-244C-875C-C2FA0FEA6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53AD5-6223-0147-8DC9-040195921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80" y="0"/>
            <a:ext cx="11380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336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D18B0-8DC4-5344-854E-2A6372A8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856FA-3682-244C-875C-C2FA0FEA6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53AD5-6223-0147-8DC9-040195921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80" y="0"/>
            <a:ext cx="11380839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6FCD3C93-A822-9742-AC74-B329FF6B4640}"/>
              </a:ext>
            </a:extLst>
          </p:cNvPr>
          <p:cNvSpPr/>
          <p:nvPr/>
        </p:nvSpPr>
        <p:spPr>
          <a:xfrm>
            <a:off x="4239492" y="1144588"/>
            <a:ext cx="4516581" cy="1473921"/>
          </a:xfrm>
          <a:prstGeom prst="wedgeRoundRectCallout">
            <a:avLst>
              <a:gd name="adj1" fmla="val -30467"/>
              <a:gd name="adj2" fmla="val -604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/>
              <a:t>HashMap</a:t>
            </a:r>
            <a:r>
              <a:rPr lang="en-US" sz="3200" dirty="0"/>
              <a:t> is in the std::collections crate</a:t>
            </a:r>
          </a:p>
        </p:txBody>
      </p:sp>
    </p:spTree>
    <p:extLst>
      <p:ext uri="{BB962C8B-B14F-4D97-AF65-F5344CB8AC3E}">
        <p14:creationId xmlns:p14="http://schemas.microsoft.com/office/powerpoint/2010/main" val="32519003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D18B0-8DC4-5344-854E-2A6372A8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856FA-3682-244C-875C-C2FA0FEA6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53AD5-6223-0147-8DC9-040195921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80" y="0"/>
            <a:ext cx="11380839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6FCD3C93-A822-9742-AC74-B329FF6B4640}"/>
              </a:ext>
            </a:extLst>
          </p:cNvPr>
          <p:cNvSpPr/>
          <p:nvPr/>
        </p:nvSpPr>
        <p:spPr>
          <a:xfrm>
            <a:off x="4795238" y="557285"/>
            <a:ext cx="3656035" cy="1498528"/>
          </a:xfrm>
          <a:prstGeom prst="wedgeRoundRectCallout">
            <a:avLst>
              <a:gd name="adj1" fmla="val -11898"/>
              <a:gd name="adj2" fmla="val 680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can instantiate like normal</a:t>
            </a:r>
          </a:p>
        </p:txBody>
      </p:sp>
    </p:spTree>
    <p:extLst>
      <p:ext uri="{BB962C8B-B14F-4D97-AF65-F5344CB8AC3E}">
        <p14:creationId xmlns:p14="http://schemas.microsoft.com/office/powerpoint/2010/main" val="16733471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D18B0-8DC4-5344-854E-2A6372A8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856FA-3682-244C-875C-C2FA0FEA6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53AD5-6223-0147-8DC9-040195921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80" y="0"/>
            <a:ext cx="11380839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6FCD3C93-A822-9742-AC74-B329FF6B4640}"/>
              </a:ext>
            </a:extLst>
          </p:cNvPr>
          <p:cNvSpPr/>
          <p:nvPr/>
        </p:nvSpPr>
        <p:spPr>
          <a:xfrm>
            <a:off x="2149020" y="1471685"/>
            <a:ext cx="2229017" cy="1498528"/>
          </a:xfrm>
          <a:prstGeom prst="wedgeRoundRectCallout">
            <a:avLst>
              <a:gd name="adj1" fmla="val -11898"/>
              <a:gd name="adj2" fmla="val 680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can </a:t>
            </a:r>
            <a:r>
              <a:rPr lang="en-US" sz="3200" b="1" i="1" dirty="0"/>
              <a:t>insert()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4939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4B9CE-529A-914F-9300-39998D92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CFE08-E631-2A47-A3AF-743266ACB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099"/>
            <a:ext cx="12192000" cy="5257799"/>
          </a:xfrm>
          <a:prstGeom prst="rect">
            <a:avLst/>
          </a:prstGeom>
        </p:spPr>
      </p:pic>
      <p:sp>
        <p:nvSpPr>
          <p:cNvPr id="6" name="Explosion 2 5">
            <a:extLst>
              <a:ext uri="{FF2B5EF4-FFF2-40B4-BE49-F238E27FC236}">
                <a16:creationId xmlns:a16="http://schemas.microsoft.com/office/drawing/2014/main" id="{AA1EEB29-C26F-0347-A313-21EBA8909E73}"/>
              </a:ext>
            </a:extLst>
          </p:cNvPr>
          <p:cNvSpPr/>
          <p:nvPr/>
        </p:nvSpPr>
        <p:spPr>
          <a:xfrm>
            <a:off x="8465128" y="1326861"/>
            <a:ext cx="3186545" cy="2408527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Will it compile?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E02A8E-F64C-AF49-81B9-A55B611BB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509" y="0"/>
            <a:ext cx="11526982" cy="6887060"/>
          </a:xfrm>
        </p:spPr>
      </p:pic>
    </p:spTree>
    <p:extLst>
      <p:ext uri="{BB962C8B-B14F-4D97-AF65-F5344CB8AC3E}">
        <p14:creationId xmlns:p14="http://schemas.microsoft.com/office/powerpoint/2010/main" val="24505879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D18B0-8DC4-5344-854E-2A6372A8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856FA-3682-244C-875C-C2FA0FEA6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53AD5-6223-0147-8DC9-040195921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80" y="0"/>
            <a:ext cx="11380839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6FCD3C93-A822-9742-AC74-B329FF6B4640}"/>
              </a:ext>
            </a:extLst>
          </p:cNvPr>
          <p:cNvSpPr/>
          <p:nvPr/>
        </p:nvSpPr>
        <p:spPr>
          <a:xfrm>
            <a:off x="4975347" y="1416267"/>
            <a:ext cx="5318580" cy="1498528"/>
          </a:xfrm>
          <a:prstGeom prst="wedgeRoundRectCallout">
            <a:avLst>
              <a:gd name="adj1" fmla="val -11898"/>
              <a:gd name="adj2" fmla="val 680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Rust will infer the key and value types from this </a:t>
            </a:r>
          </a:p>
        </p:txBody>
      </p:sp>
    </p:spTree>
    <p:extLst>
      <p:ext uri="{BB962C8B-B14F-4D97-AF65-F5344CB8AC3E}">
        <p14:creationId xmlns:p14="http://schemas.microsoft.com/office/powerpoint/2010/main" val="5008307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D18B0-8DC4-5344-854E-2A6372A8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856FA-3682-244C-875C-C2FA0FEA6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53AD5-6223-0147-8DC9-040195921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80" y="0"/>
            <a:ext cx="11380839" cy="68580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6FCD3C93-A822-9742-AC74-B329FF6B4640}"/>
              </a:ext>
            </a:extLst>
          </p:cNvPr>
          <p:cNvSpPr/>
          <p:nvPr/>
        </p:nvSpPr>
        <p:spPr>
          <a:xfrm>
            <a:off x="2176728" y="2801721"/>
            <a:ext cx="5318580" cy="1498528"/>
          </a:xfrm>
          <a:prstGeom prst="wedgeRoundRectCallout">
            <a:avLst>
              <a:gd name="adj1" fmla="val -11898"/>
              <a:gd name="adj2" fmla="val 680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can deconstruct each item in the hash to it’s </a:t>
            </a:r>
            <a:r>
              <a:rPr lang="en-US" sz="3200" b="1" i="1" dirty="0"/>
              <a:t>key</a:t>
            </a:r>
            <a:r>
              <a:rPr lang="en-US" sz="3200" dirty="0"/>
              <a:t> and associated </a:t>
            </a:r>
            <a:r>
              <a:rPr lang="en-US" sz="3200" b="1" i="1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0951196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1F9CA-884D-3A46-BCCF-25B18EFCA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an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30ECD-DD09-0B4C-8510-D5CA0AFB5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insert over the same key</a:t>
            </a:r>
          </a:p>
          <a:p>
            <a:endParaRPr lang="en-US" dirty="0"/>
          </a:p>
          <a:p>
            <a:r>
              <a:rPr lang="en-US" dirty="0"/>
              <a:t>Often times you only want to insert only if a key doesn’t exist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Hash Map has a special API for this</a:t>
            </a:r>
          </a:p>
        </p:txBody>
      </p:sp>
    </p:spTree>
    <p:extLst>
      <p:ext uri="{BB962C8B-B14F-4D97-AF65-F5344CB8AC3E}">
        <p14:creationId xmlns:p14="http://schemas.microsoft.com/office/powerpoint/2010/main" val="373318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11EE7-DAF3-0D40-8E01-EEDF7005D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40FB5-CEA0-3149-B18E-9BC17DC5D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0301B-FE88-834D-9101-DCAC64A3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42900"/>
            <a:ext cx="119634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767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11EE7-DAF3-0D40-8E01-EEDF7005D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40FB5-CEA0-3149-B18E-9BC17DC5D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0301B-FE88-834D-9101-DCAC64A3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42900"/>
            <a:ext cx="11963400" cy="61722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727690D-165E-4040-8591-AE290459F5B5}"/>
              </a:ext>
            </a:extLst>
          </p:cNvPr>
          <p:cNvSpPr/>
          <p:nvPr/>
        </p:nvSpPr>
        <p:spPr>
          <a:xfrm>
            <a:off x="1239982" y="1487488"/>
            <a:ext cx="4080164" cy="1498528"/>
          </a:xfrm>
          <a:prstGeom prst="wedgeRoundRectCallout">
            <a:avLst>
              <a:gd name="adj1" fmla="val -11898"/>
              <a:gd name="adj2" fmla="val 680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/>
              <a:t>entry()</a:t>
            </a:r>
            <a:r>
              <a:rPr lang="en-US" sz="3200" dirty="0"/>
              <a:t> returns an </a:t>
            </a:r>
            <a:r>
              <a:rPr lang="en-US" sz="3200" b="1" i="1" dirty="0"/>
              <a:t>Entry</a:t>
            </a:r>
            <a:r>
              <a:rPr lang="en-US" sz="3200" dirty="0"/>
              <a:t> instance</a:t>
            </a:r>
            <a:endParaRPr 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41615808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11EE7-DAF3-0D40-8E01-EEDF7005D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40FB5-CEA0-3149-B18E-9BC17DC5D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0301B-FE88-834D-9101-DCAC64A3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42900"/>
            <a:ext cx="11963400" cy="61722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727690D-165E-4040-8591-AE290459F5B5}"/>
              </a:ext>
            </a:extLst>
          </p:cNvPr>
          <p:cNvSpPr/>
          <p:nvPr/>
        </p:nvSpPr>
        <p:spPr>
          <a:xfrm>
            <a:off x="7045036" y="1265816"/>
            <a:ext cx="4080164" cy="1498528"/>
          </a:xfrm>
          <a:prstGeom prst="wedgeRoundRectCallout">
            <a:avLst>
              <a:gd name="adj1" fmla="val 5080"/>
              <a:gd name="adj2" fmla="val 717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/>
              <a:t>Entry</a:t>
            </a:r>
            <a:r>
              <a:rPr lang="en-US" sz="3200" dirty="0"/>
              <a:t> has the </a:t>
            </a:r>
            <a:r>
              <a:rPr lang="en-US" sz="3200" b="1" i="1" dirty="0" err="1"/>
              <a:t>or_insert</a:t>
            </a:r>
            <a:r>
              <a:rPr lang="en-US" sz="3200" b="1" i="1" dirty="0"/>
              <a:t>() </a:t>
            </a:r>
            <a:r>
              <a:rPr lang="en-US" sz="3200" dirty="0"/>
              <a:t>method defined on it</a:t>
            </a:r>
          </a:p>
        </p:txBody>
      </p:sp>
    </p:spTree>
    <p:extLst>
      <p:ext uri="{BB962C8B-B14F-4D97-AF65-F5344CB8AC3E}">
        <p14:creationId xmlns:p14="http://schemas.microsoft.com/office/powerpoint/2010/main" val="21806416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11EE7-DAF3-0D40-8E01-EEDF7005D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40FB5-CEA0-3149-B18E-9BC17DC5D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0301B-FE88-834D-9101-DCAC64A3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42900"/>
            <a:ext cx="11963400" cy="61722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727690D-165E-4040-8591-AE290459F5B5}"/>
              </a:ext>
            </a:extLst>
          </p:cNvPr>
          <p:cNvSpPr/>
          <p:nvPr/>
        </p:nvSpPr>
        <p:spPr>
          <a:xfrm>
            <a:off x="5902036" y="681037"/>
            <a:ext cx="5638800" cy="2083307"/>
          </a:xfrm>
          <a:prstGeom prst="wedgeRoundRectCallout">
            <a:avLst>
              <a:gd name="adj1" fmla="val 5080"/>
              <a:gd name="adj2" fmla="val 717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Returns a mutable reference to the value of the corresponding </a:t>
            </a:r>
            <a:r>
              <a:rPr lang="en-US" sz="3200" b="1" i="1" dirty="0"/>
              <a:t>Entry</a:t>
            </a:r>
            <a:r>
              <a:rPr lang="en-US" sz="3200" dirty="0"/>
              <a:t>’s key </a:t>
            </a:r>
            <a:r>
              <a:rPr lang="en-US" sz="3200" dirty="0" err="1"/>
              <a:t>iff</a:t>
            </a:r>
            <a:r>
              <a:rPr lang="en-US" sz="3200" dirty="0"/>
              <a:t> the key exists</a:t>
            </a:r>
          </a:p>
        </p:txBody>
      </p:sp>
    </p:spTree>
    <p:extLst>
      <p:ext uri="{BB962C8B-B14F-4D97-AF65-F5344CB8AC3E}">
        <p14:creationId xmlns:p14="http://schemas.microsoft.com/office/powerpoint/2010/main" val="35952421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11EE7-DAF3-0D40-8E01-EEDF7005D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40FB5-CEA0-3149-B18E-9BC17DC5D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0301B-FE88-834D-9101-DCAC64A3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42900"/>
            <a:ext cx="11963400" cy="617220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727690D-165E-4040-8591-AE290459F5B5}"/>
              </a:ext>
            </a:extLst>
          </p:cNvPr>
          <p:cNvSpPr/>
          <p:nvPr/>
        </p:nvSpPr>
        <p:spPr>
          <a:xfrm>
            <a:off x="5902036" y="681037"/>
            <a:ext cx="5638800" cy="2083307"/>
          </a:xfrm>
          <a:prstGeom prst="wedgeRoundRectCallout">
            <a:avLst>
              <a:gd name="adj1" fmla="val 5080"/>
              <a:gd name="adj2" fmla="val 717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If the key does not exist, it inserts it into the Hash Map and returns a mutable reference to new value</a:t>
            </a:r>
          </a:p>
        </p:txBody>
      </p:sp>
    </p:spTree>
    <p:extLst>
      <p:ext uri="{BB962C8B-B14F-4D97-AF65-F5344CB8AC3E}">
        <p14:creationId xmlns:p14="http://schemas.microsoft.com/office/powerpoint/2010/main" val="12855102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11EE7-DAF3-0D40-8E01-EEDF7005D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0301B-FE88-834D-9101-DCAC64A3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42900"/>
            <a:ext cx="11963400" cy="61722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F41C4D-E7B8-1F42-BEDE-DC0A4DAF2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6696" y="561109"/>
            <a:ext cx="6017672" cy="692944"/>
          </a:xfrm>
        </p:spPr>
      </p:pic>
    </p:spTree>
    <p:extLst>
      <p:ext uri="{BB962C8B-B14F-4D97-AF65-F5344CB8AC3E}">
        <p14:creationId xmlns:p14="http://schemas.microsoft.com/office/powerpoint/2010/main" val="9932737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9D219-DD0E-1343-9916-45795183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lots of tricks you can do…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E8C47-DA4F-4E43-8FB4-C56311D25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iterator.zip</a:t>
            </a:r>
            <a:r>
              <a:rPr lang="en-US" dirty="0"/>
              <a:t>(</a:t>
            </a:r>
            <a:r>
              <a:rPr lang="en-US" dirty="0" err="1"/>
              <a:t>IteratorToZip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When takes each of the items in Iterator and creates a tuple with a corresponding value from </a:t>
            </a:r>
            <a:r>
              <a:rPr lang="en-US" dirty="0" err="1"/>
              <a:t>IteratorToZip</a:t>
            </a:r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/>
              <a:t>Iterator.collect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Transforms an iterator into a collection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map(|</a:t>
            </a:r>
            <a:r>
              <a:rPr lang="en-US" dirty="0" err="1"/>
              <a:t>instance_val</a:t>
            </a:r>
            <a:r>
              <a:rPr lang="en-US" dirty="0"/>
              <a:t>| { expression } )</a:t>
            </a:r>
          </a:p>
          <a:p>
            <a:pPr lvl="1"/>
            <a:r>
              <a:rPr lang="en-US" dirty="0"/>
              <a:t>Performs a mapping of each value in an iterator</a:t>
            </a:r>
          </a:p>
        </p:txBody>
      </p:sp>
    </p:spTree>
    <p:extLst>
      <p:ext uri="{BB962C8B-B14F-4D97-AF65-F5344CB8AC3E}">
        <p14:creationId xmlns:p14="http://schemas.microsoft.com/office/powerpoint/2010/main" val="413260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D015F-F481-2E4D-8A48-0FE1CC1A3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B8E01-A17C-8145-B263-65CDAFDE4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16E63-A6C3-A749-881E-08D4D8409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309"/>
            <a:ext cx="12244779" cy="482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942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F26EC-C3CD-9F41-B5A0-09D7A24F5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F3CFB-F9B8-5E4B-AFDE-5B829C628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C6DE1-165C-3846-872B-EFA33EC59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175"/>
            <a:ext cx="12192000" cy="410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541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D6F57-F18A-0D40-B8C8-9860C267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27860-1580-E246-BCB7-74C1FAC44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5A464-CA78-BC46-8F6B-7D794F35B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898"/>
            <a:ext cx="12192000" cy="391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940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D6F57-F18A-0D40-B8C8-9860C267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27860-1580-E246-BCB7-74C1FAC44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5A464-CA78-BC46-8F6B-7D794F35B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898"/>
            <a:ext cx="12192000" cy="3912204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5A07DB0-52BB-344D-B2FF-79B530DE8720}"/>
              </a:ext>
            </a:extLst>
          </p:cNvPr>
          <p:cNvSpPr/>
          <p:nvPr/>
        </p:nvSpPr>
        <p:spPr>
          <a:xfrm>
            <a:off x="2964872" y="715154"/>
            <a:ext cx="5638800" cy="2083307"/>
          </a:xfrm>
          <a:prstGeom prst="wedgeRoundRectCallout">
            <a:avLst>
              <a:gd name="adj1" fmla="val 13925"/>
              <a:gd name="adj2" fmla="val 730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For each value in </a:t>
            </a:r>
            <a:r>
              <a:rPr lang="en-US" sz="3200" dirty="0" err="1"/>
              <a:t>v.iter</a:t>
            </a:r>
            <a:r>
              <a:rPr lang="en-US" sz="3200" dirty="0"/>
              <a:t>(), we loop through, putting the value into a temporary variable named </a:t>
            </a:r>
            <a:r>
              <a:rPr lang="en-US" sz="3200" b="1" i="1" dirty="0"/>
              <a:t>temp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876041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D6F57-F18A-0D40-B8C8-9860C267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27860-1580-E246-BCB7-74C1FAC44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5A464-CA78-BC46-8F6B-7D794F35B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898"/>
            <a:ext cx="12192000" cy="3912204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5A07DB0-52BB-344D-B2FF-79B530DE8720}"/>
              </a:ext>
            </a:extLst>
          </p:cNvPr>
          <p:cNvSpPr/>
          <p:nvPr/>
        </p:nvSpPr>
        <p:spPr>
          <a:xfrm>
            <a:off x="6774872" y="1472898"/>
            <a:ext cx="3131128" cy="1509988"/>
          </a:xfrm>
          <a:prstGeom prst="wedgeRoundRectCallout">
            <a:avLst>
              <a:gd name="adj1" fmla="val 13925"/>
              <a:gd name="adj2" fmla="val 730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We add 50 to each value</a:t>
            </a:r>
          </a:p>
        </p:txBody>
      </p:sp>
    </p:spTree>
    <p:extLst>
      <p:ext uri="{BB962C8B-B14F-4D97-AF65-F5344CB8AC3E}">
        <p14:creationId xmlns:p14="http://schemas.microsoft.com/office/powerpoint/2010/main" val="6040595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D6F57-F18A-0D40-B8C8-9860C267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27860-1580-E246-BCB7-74C1FAC44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5A464-CA78-BC46-8F6B-7D794F35B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898"/>
            <a:ext cx="12192000" cy="3912204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5A07DB0-52BB-344D-B2FF-79B530DE8720}"/>
              </a:ext>
            </a:extLst>
          </p:cNvPr>
          <p:cNvSpPr/>
          <p:nvPr/>
        </p:nvSpPr>
        <p:spPr>
          <a:xfrm>
            <a:off x="4322618" y="365125"/>
            <a:ext cx="5583382" cy="2617761"/>
          </a:xfrm>
          <a:prstGeom prst="wedgeRoundRectCallout">
            <a:avLst>
              <a:gd name="adj1" fmla="val -12626"/>
              <a:gd name="adj2" fmla="val 640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/>
              <a:t>map()</a:t>
            </a:r>
            <a:r>
              <a:rPr lang="en-US" sz="3200" dirty="0"/>
              <a:t> will return a </a:t>
            </a:r>
            <a:r>
              <a:rPr lang="en-US" sz="3200" b="1" dirty="0"/>
              <a:t>Map</a:t>
            </a:r>
            <a:r>
              <a:rPr lang="en-US" sz="3200" i="1" dirty="0"/>
              <a:t> </a:t>
            </a:r>
            <a:r>
              <a:rPr lang="en-US" sz="3200" dirty="0"/>
              <a:t>type.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Note that the map won’t be executed unless you do do something with it</a:t>
            </a:r>
          </a:p>
        </p:txBody>
      </p:sp>
    </p:spTree>
    <p:extLst>
      <p:ext uri="{BB962C8B-B14F-4D97-AF65-F5344CB8AC3E}">
        <p14:creationId xmlns:p14="http://schemas.microsoft.com/office/powerpoint/2010/main" val="4135258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D6F57-F18A-0D40-B8C8-9860C267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5A464-CA78-BC46-8F6B-7D794F35B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898"/>
            <a:ext cx="12192000" cy="3912204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5A07DB0-52BB-344D-B2FF-79B530DE8720}"/>
              </a:ext>
            </a:extLst>
          </p:cNvPr>
          <p:cNvSpPr/>
          <p:nvPr/>
        </p:nvSpPr>
        <p:spPr>
          <a:xfrm>
            <a:off x="4322618" y="365125"/>
            <a:ext cx="5583382" cy="2617761"/>
          </a:xfrm>
          <a:prstGeom prst="wedgeRoundRectCallout">
            <a:avLst>
              <a:gd name="adj1" fmla="val -12626"/>
              <a:gd name="adj2" fmla="val 640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/>
              <a:t>map()</a:t>
            </a:r>
            <a:r>
              <a:rPr lang="en-US" sz="3200" dirty="0"/>
              <a:t> will return a </a:t>
            </a:r>
            <a:r>
              <a:rPr lang="en-US" sz="3200" b="1" dirty="0"/>
              <a:t>Map</a:t>
            </a:r>
            <a:r>
              <a:rPr lang="en-US" sz="3200" i="1" dirty="0"/>
              <a:t> </a:t>
            </a:r>
            <a:r>
              <a:rPr lang="en-US" sz="3200" dirty="0"/>
              <a:t>type.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Note that the map won’t be executed unless you do do something with it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28D751-64BF-7543-A9FF-E9EC3DCBC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77142" y="3875115"/>
            <a:ext cx="6569763" cy="711994"/>
          </a:xfrm>
        </p:spPr>
      </p:pic>
    </p:spTree>
    <p:extLst>
      <p:ext uri="{BB962C8B-B14F-4D97-AF65-F5344CB8AC3E}">
        <p14:creationId xmlns:p14="http://schemas.microsoft.com/office/powerpoint/2010/main" val="22816798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D6F57-F18A-0D40-B8C8-9860C267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5A464-CA78-BC46-8F6B-7D794F35B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898"/>
            <a:ext cx="12192000" cy="3912204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5A07DB0-52BB-344D-B2FF-79B530DE8720}"/>
              </a:ext>
            </a:extLst>
          </p:cNvPr>
          <p:cNvSpPr/>
          <p:nvPr/>
        </p:nvSpPr>
        <p:spPr>
          <a:xfrm>
            <a:off x="3546764" y="365125"/>
            <a:ext cx="6359236" cy="2617761"/>
          </a:xfrm>
          <a:prstGeom prst="wedgeRoundRectCallout">
            <a:avLst>
              <a:gd name="adj1" fmla="val 51644"/>
              <a:gd name="adj2" fmla="val 683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When we call </a:t>
            </a:r>
            <a:r>
              <a:rPr lang="en-US" sz="3200" b="1" i="1" dirty="0"/>
              <a:t>collect()</a:t>
            </a:r>
            <a:r>
              <a:rPr lang="en-US" sz="3200" dirty="0"/>
              <a:t> on the </a:t>
            </a:r>
            <a:r>
              <a:rPr lang="en-US" sz="3200" b="1" dirty="0"/>
              <a:t>Map</a:t>
            </a:r>
            <a:r>
              <a:rPr lang="en-US" sz="3200" i="1" dirty="0"/>
              <a:t>, </a:t>
            </a:r>
            <a:r>
              <a:rPr lang="en-US" sz="3200" dirty="0"/>
              <a:t>it is transformed into a collection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(a </a:t>
            </a:r>
            <a:r>
              <a:rPr lang="en-US" sz="3200" dirty="0" err="1"/>
              <a:t>Vec</a:t>
            </a:r>
            <a:r>
              <a:rPr lang="en-US" sz="3200" dirty="0"/>
              <a:t>&lt;i32&gt; as specified)</a:t>
            </a:r>
            <a:endParaRPr lang="en-US" sz="32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B6FF58-3C7B-6B4F-93FD-2F1311F64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074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D6F57-F18A-0D40-B8C8-9860C267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5A464-CA78-BC46-8F6B-7D794F35B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898"/>
            <a:ext cx="12192000" cy="3912204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5A07DB0-52BB-344D-B2FF-79B530DE8720}"/>
              </a:ext>
            </a:extLst>
          </p:cNvPr>
          <p:cNvSpPr/>
          <p:nvPr/>
        </p:nvSpPr>
        <p:spPr>
          <a:xfrm>
            <a:off x="3546764" y="365125"/>
            <a:ext cx="6359236" cy="2617761"/>
          </a:xfrm>
          <a:prstGeom prst="wedgeRoundRectCallout">
            <a:avLst>
              <a:gd name="adj1" fmla="val 51644"/>
              <a:gd name="adj2" fmla="val 683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When we call </a:t>
            </a:r>
            <a:r>
              <a:rPr lang="en-US" sz="3200" b="1" i="1" dirty="0"/>
              <a:t>collect()</a:t>
            </a:r>
            <a:r>
              <a:rPr lang="en-US" sz="3200" dirty="0"/>
              <a:t> on the </a:t>
            </a:r>
            <a:r>
              <a:rPr lang="en-US" sz="3200" b="1" dirty="0"/>
              <a:t>Map</a:t>
            </a:r>
            <a:r>
              <a:rPr lang="en-US" sz="3200" i="1" dirty="0"/>
              <a:t>, </a:t>
            </a:r>
            <a:r>
              <a:rPr lang="en-US" sz="3200" dirty="0"/>
              <a:t>it is transformed into a collection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(a </a:t>
            </a:r>
            <a:r>
              <a:rPr lang="en-US" sz="3200" dirty="0" err="1"/>
              <a:t>Vec</a:t>
            </a:r>
            <a:r>
              <a:rPr lang="en-US" sz="3200" dirty="0"/>
              <a:t>&lt;i32&gt; as specified)</a:t>
            </a:r>
            <a:endParaRPr lang="en-US" sz="3200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B6FF58-3C7B-6B4F-93FD-2F1311F64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416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D6F57-F18A-0D40-B8C8-9860C267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7B8D61-8B44-0B45-AA42-F03C1AC59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83188"/>
            <a:ext cx="12140590" cy="4914048"/>
          </a:xfrm>
        </p:spPr>
      </p:pic>
    </p:spTree>
    <p:extLst>
      <p:ext uri="{BB962C8B-B14F-4D97-AF65-F5344CB8AC3E}">
        <p14:creationId xmlns:p14="http://schemas.microsoft.com/office/powerpoint/2010/main" val="42345920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F012-95E3-CDBB-87D3-742CA748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the docs!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9172E-4EE9-7004-5F0B-E4BE726A2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Iterator</a:t>
            </a:r>
            <a:r>
              <a:rPr lang="en-US" dirty="0"/>
              <a:t> trait is the most useful way to deal with collections</a:t>
            </a:r>
          </a:p>
          <a:p>
            <a:r>
              <a:rPr lang="en-US" dirty="0"/>
              <a:t>Read the docs: </a:t>
            </a:r>
            <a:r>
              <a:rPr lang="en-US" dirty="0">
                <a:hlinkClick r:id="rId2"/>
              </a:rPr>
              <a:t>https://doc.rust-lang.org/std/iter/trait.Iterator.html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800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1448</Words>
  <Application>Microsoft Macintosh PowerPoint</Application>
  <PresentationFormat>Widescreen</PresentationFormat>
  <Paragraphs>218</Paragraphs>
  <Slides>99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4" baseType="lpstr">
      <vt:lpstr>Arial</vt:lpstr>
      <vt:lpstr>Calibri</vt:lpstr>
      <vt:lpstr>Calibri Light</vt:lpstr>
      <vt:lpstr>Wingdings</vt:lpstr>
      <vt:lpstr>Office Theme</vt:lpstr>
      <vt:lpstr>CS 551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about &amp;str?</vt:lpstr>
      <vt:lpstr>Enums</vt:lpstr>
      <vt:lpstr>Enums</vt:lpstr>
      <vt:lpstr>PowerPoint Presentation</vt:lpstr>
      <vt:lpstr>PowerPoint Presentation</vt:lpstr>
      <vt:lpstr>Collections</vt:lpstr>
      <vt:lpstr>Vec&lt;T&gt;</vt:lpstr>
      <vt:lpstr>Vec&lt;T&gt;</vt:lpstr>
      <vt:lpstr>Vec&lt;T&gt;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Vec&lt;T&gt;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Iterating over items</vt:lpstr>
      <vt:lpstr>Iterating over items</vt:lpstr>
      <vt:lpstr>PowerPoint Presentation</vt:lpstr>
      <vt:lpstr>Iterating over items</vt:lpstr>
      <vt:lpstr>Iterating over items</vt:lpstr>
      <vt:lpstr>Iterating over items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Vec&lt;T&gt;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Vec&lt;T&gt;</vt:lpstr>
      <vt:lpstr>Strings</vt:lpstr>
      <vt:lpstr>Strings</vt:lpstr>
      <vt:lpstr>Strings</vt:lpstr>
      <vt:lpstr>Strings</vt:lpstr>
      <vt:lpstr>Hash 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Updating an entry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There are lots of tricks you can do…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 the docs!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Blackburn</dc:creator>
  <cp:lastModifiedBy>Jeremy Blackburn</cp:lastModifiedBy>
  <cp:revision>10</cp:revision>
  <dcterms:created xsi:type="dcterms:W3CDTF">2023-01-26T11:36:25Z</dcterms:created>
  <dcterms:modified xsi:type="dcterms:W3CDTF">2025-01-23T12:17:50Z</dcterms:modified>
</cp:coreProperties>
</file>